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7" r:id="rId3"/>
    <p:sldId id="258" r:id="rId4"/>
    <p:sldId id="259" r:id="rId5"/>
    <p:sldId id="260" r:id="rId6"/>
    <p:sldId id="271" r:id="rId7"/>
    <p:sldId id="267" r:id="rId8"/>
    <p:sldId id="272" r:id="rId9"/>
    <p:sldId id="274" r:id="rId10"/>
    <p:sldId id="268" r:id="rId11"/>
    <p:sldId id="269"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2BA"/>
    <a:srgbClr val="651D32"/>
    <a:srgbClr val="742E43"/>
    <a:srgbClr val="5F293B"/>
    <a:srgbClr val="7B4651"/>
    <a:srgbClr val="712B3F"/>
    <a:srgbClr val="642F41"/>
    <a:srgbClr val="992D49"/>
    <a:srgbClr val="A0324E"/>
    <a:srgbClr val="DBC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8" autoAdjust="0"/>
    <p:restoredTop sz="96391" autoAdjust="0"/>
  </p:normalViewPr>
  <p:slideViewPr>
    <p:cSldViewPr>
      <p:cViewPr varScale="1">
        <p:scale>
          <a:sx n="93" d="100"/>
          <a:sy n="93" d="100"/>
        </p:scale>
        <p:origin x="186" y="84"/>
      </p:cViewPr>
      <p:guideLst>
        <p:guide orient="horz" pos="754"/>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77C24-B267-42B4-A6DA-E2D49EAB81AC}" type="datetimeFigureOut">
              <a:rPr lang="es-MX" smtClean="0"/>
              <a:t>09/12/2022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3928-1AF9-4754-AEC5-36B8A96076B6}" type="slidenum">
              <a:rPr lang="es-MX" smtClean="0"/>
              <a:t>‹Nº›</a:t>
            </a:fld>
            <a:endParaRPr lang="es-MX"/>
          </a:p>
        </p:txBody>
      </p:sp>
    </p:spTree>
    <p:extLst>
      <p:ext uri="{BB962C8B-B14F-4D97-AF65-F5344CB8AC3E}">
        <p14:creationId xmlns:p14="http://schemas.microsoft.com/office/powerpoint/2010/main" val="34052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2</a:t>
            </a:fld>
            <a:endParaRPr lang="es-MX"/>
          </a:p>
        </p:txBody>
      </p:sp>
    </p:spTree>
    <p:extLst>
      <p:ext uri="{BB962C8B-B14F-4D97-AF65-F5344CB8AC3E}">
        <p14:creationId xmlns:p14="http://schemas.microsoft.com/office/powerpoint/2010/main" val="26029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4138616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162103969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o 10"/>
          <p:cNvGrpSpPr/>
          <p:nvPr userDrawn="1"/>
        </p:nvGrpSpPr>
        <p:grpSpPr>
          <a:xfrm>
            <a:off x="-23392" y="-27384"/>
            <a:ext cx="9162000" cy="864000"/>
            <a:chOff x="0" y="0"/>
            <a:chExt cx="7722407" cy="1079500"/>
          </a:xfrm>
        </p:grpSpPr>
        <p:sp>
          <p:nvSpPr>
            <p:cNvPr id="13" name="Rectángulo 480"/>
            <p:cNvSpPr/>
            <p:nvPr userDrawn="1"/>
          </p:nvSpPr>
          <p:spPr>
            <a:xfrm rot="5400000" flipV="1">
              <a:off x="843799" y="-843799"/>
              <a:ext cx="1079500" cy="2767097"/>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341455 w 4372800"/>
                <a:gd name="connsiteY0" fmla="*/ 23168 h 6092380"/>
                <a:gd name="connsiteX1" fmla="*/ 4372800 w 4372800"/>
                <a:gd name="connsiteY1" fmla="*/ 0 h 6092380"/>
                <a:gd name="connsiteX2" fmla="*/ 0 w 4372800"/>
                <a:gd name="connsiteY2" fmla="*/ 6092380 h 6092380"/>
                <a:gd name="connsiteX3" fmla="*/ 341455 w 4372800"/>
                <a:gd name="connsiteY3" fmla="*/ 23168 h 6092380"/>
                <a:gd name="connsiteX0" fmla="*/ 65769 w 4372800"/>
                <a:gd name="connsiteY0" fmla="*/ 46335 h 6092380"/>
                <a:gd name="connsiteX1" fmla="*/ 4372800 w 4372800"/>
                <a:gd name="connsiteY1" fmla="*/ 0 h 6092380"/>
                <a:gd name="connsiteX2" fmla="*/ 0 w 4372800"/>
                <a:gd name="connsiteY2" fmla="*/ 6092380 h 6092380"/>
                <a:gd name="connsiteX3" fmla="*/ 65769 w 4372800"/>
                <a:gd name="connsiteY3" fmla="*/ 46335 h 6092380"/>
                <a:gd name="connsiteX0" fmla="*/ 65769 w 5084259"/>
                <a:gd name="connsiteY0" fmla="*/ 13997 h 6060042"/>
                <a:gd name="connsiteX1" fmla="*/ 5084260 w 5084259"/>
                <a:gd name="connsiteY1" fmla="*/ -1 h 6060042"/>
                <a:gd name="connsiteX2" fmla="*/ 0 w 5084259"/>
                <a:gd name="connsiteY2" fmla="*/ 6060042 h 6060042"/>
                <a:gd name="connsiteX3" fmla="*/ 65769 w 5084259"/>
                <a:gd name="connsiteY3" fmla="*/ 13997 h 6060042"/>
              </a:gdLst>
              <a:ahLst/>
              <a:cxnLst>
                <a:cxn ang="0">
                  <a:pos x="connsiteX0" y="connsiteY0"/>
                </a:cxn>
                <a:cxn ang="0">
                  <a:pos x="connsiteX1" y="connsiteY1"/>
                </a:cxn>
                <a:cxn ang="0">
                  <a:pos x="connsiteX2" y="connsiteY2"/>
                </a:cxn>
                <a:cxn ang="0">
                  <a:pos x="connsiteX3" y="connsiteY3"/>
                </a:cxn>
              </a:cxnLst>
              <a:rect l="l" t="t" r="r" b="b"/>
              <a:pathLst>
                <a:path w="5084259" h="6060042">
                  <a:moveTo>
                    <a:pt x="65769" y="13997"/>
                  </a:moveTo>
                  <a:lnTo>
                    <a:pt x="5084260" y="-1"/>
                  </a:lnTo>
                  <a:lnTo>
                    <a:pt x="0" y="6060042"/>
                  </a:lnTo>
                  <a:lnTo>
                    <a:pt x="65769" y="13997"/>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Rectángulo 480"/>
            <p:cNvSpPr/>
            <p:nvPr userDrawn="1"/>
          </p:nvSpPr>
          <p:spPr>
            <a:xfrm rot="5400000" flipH="1" flipV="1">
              <a:off x="2653549" y="-977149"/>
              <a:ext cx="1067435" cy="304482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837615 w 2658522"/>
                <a:gd name="connsiteY0" fmla="*/ 0 h 7332043"/>
                <a:gd name="connsiteX1" fmla="*/ 2658522 w 2658522"/>
                <a:gd name="connsiteY1" fmla="*/ 2185810 h 7332043"/>
                <a:gd name="connsiteX2" fmla="*/ 0 w 2658522"/>
                <a:gd name="connsiteY2" fmla="*/ 7332043 h 7332043"/>
                <a:gd name="connsiteX3" fmla="*/ 837615 w 2658522"/>
                <a:gd name="connsiteY3" fmla="*/ 0 h 7332043"/>
                <a:gd name="connsiteX0" fmla="*/ 1581896 w 2658522"/>
                <a:gd name="connsiteY0" fmla="*/ 0 h 7566887"/>
                <a:gd name="connsiteX1" fmla="*/ 2658522 w 2658522"/>
                <a:gd name="connsiteY1" fmla="*/ 2420654 h 7566887"/>
                <a:gd name="connsiteX2" fmla="*/ 0 w 2658522"/>
                <a:gd name="connsiteY2" fmla="*/ 7566887 h 7566887"/>
                <a:gd name="connsiteX3" fmla="*/ 1581896 w 2658522"/>
                <a:gd name="connsiteY3" fmla="*/ 0 h 7566887"/>
                <a:gd name="connsiteX0" fmla="*/ 1352886 w 2429512"/>
                <a:gd name="connsiteY0" fmla="*/ 0 h 6946130"/>
                <a:gd name="connsiteX1" fmla="*/ 2429512 w 2429512"/>
                <a:gd name="connsiteY1" fmla="*/ 2420654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82072"/>
                <a:gd name="connsiteY0" fmla="*/ 0 h 6946130"/>
                <a:gd name="connsiteX1" fmla="*/ 2482073 w 2482072"/>
                <a:gd name="connsiteY1" fmla="*/ 2571125 h 6946130"/>
                <a:gd name="connsiteX2" fmla="*/ 0 w 2482072"/>
                <a:gd name="connsiteY2" fmla="*/ 6946130 h 6946130"/>
                <a:gd name="connsiteX3" fmla="*/ 1352886 w 2482072"/>
                <a:gd name="connsiteY3" fmla="*/ 0 h 6946130"/>
                <a:gd name="connsiteX0" fmla="*/ 1515223 w 2644409"/>
                <a:gd name="connsiteY0" fmla="*/ 0 h 6650505"/>
                <a:gd name="connsiteX1" fmla="*/ 2644410 w 2644409"/>
                <a:gd name="connsiteY1" fmla="*/ 2571125 h 6650505"/>
                <a:gd name="connsiteX2" fmla="*/ 1 w 2644409"/>
                <a:gd name="connsiteY2" fmla="*/ 6650506 h 6650505"/>
                <a:gd name="connsiteX3" fmla="*/ 1515223 w 2644409"/>
                <a:gd name="connsiteY3" fmla="*/ 0 h 6650505"/>
                <a:gd name="connsiteX0" fmla="*/ 1515223 w 2636128"/>
                <a:gd name="connsiteY0" fmla="*/ 0 h 6650505"/>
                <a:gd name="connsiteX1" fmla="*/ 2636128 w 2636128"/>
                <a:gd name="connsiteY1" fmla="*/ 2580359 h 6650505"/>
                <a:gd name="connsiteX2" fmla="*/ 1 w 2636128"/>
                <a:gd name="connsiteY2" fmla="*/ 6650506 h 6650505"/>
                <a:gd name="connsiteX3" fmla="*/ 1515223 w 2636128"/>
                <a:gd name="connsiteY3" fmla="*/ 0 h 6650505"/>
                <a:gd name="connsiteX0" fmla="*/ 1515223 w 2591071"/>
                <a:gd name="connsiteY0" fmla="*/ 0 h 6650505"/>
                <a:gd name="connsiteX1" fmla="*/ 2591071 w 2591071"/>
                <a:gd name="connsiteY1" fmla="*/ 2571866 h 6650505"/>
                <a:gd name="connsiteX2" fmla="*/ 1 w 2591071"/>
                <a:gd name="connsiteY2" fmla="*/ 6650506 h 6650505"/>
                <a:gd name="connsiteX3" fmla="*/ 1515223 w 2591071"/>
                <a:gd name="connsiteY3" fmla="*/ 0 h 6650505"/>
                <a:gd name="connsiteX0" fmla="*/ 1515223 w 2591071"/>
                <a:gd name="connsiteY0" fmla="*/ 0 h 6650505"/>
                <a:gd name="connsiteX1" fmla="*/ 2591072 w 2591071"/>
                <a:gd name="connsiteY1" fmla="*/ 2512246 h 6650505"/>
                <a:gd name="connsiteX2" fmla="*/ 1 w 2591071"/>
                <a:gd name="connsiteY2" fmla="*/ 6650506 h 6650505"/>
                <a:gd name="connsiteX3" fmla="*/ 1515223 w 2591071"/>
                <a:gd name="connsiteY3" fmla="*/ 0 h 6650505"/>
                <a:gd name="connsiteX0" fmla="*/ 1515223 w 2629721"/>
                <a:gd name="connsiteY0" fmla="*/ 0 h 6650505"/>
                <a:gd name="connsiteX1" fmla="*/ 2629722 w 2629721"/>
                <a:gd name="connsiteY1" fmla="*/ 2573917 h 6650505"/>
                <a:gd name="connsiteX2" fmla="*/ 1 w 2629721"/>
                <a:gd name="connsiteY2" fmla="*/ 6650506 h 6650505"/>
                <a:gd name="connsiteX3" fmla="*/ 1515223 w 2629721"/>
                <a:gd name="connsiteY3" fmla="*/ 0 h 6650505"/>
              </a:gdLst>
              <a:ahLst/>
              <a:cxnLst>
                <a:cxn ang="0">
                  <a:pos x="connsiteX0" y="connsiteY0"/>
                </a:cxn>
                <a:cxn ang="0">
                  <a:pos x="connsiteX1" y="connsiteY1"/>
                </a:cxn>
                <a:cxn ang="0">
                  <a:pos x="connsiteX2" y="connsiteY2"/>
                </a:cxn>
                <a:cxn ang="0">
                  <a:pos x="connsiteX3" y="connsiteY3"/>
                </a:cxn>
              </a:cxnLst>
              <a:rect l="l" t="t" r="r" b="b"/>
              <a:pathLst>
                <a:path w="2629721" h="6650505">
                  <a:moveTo>
                    <a:pt x="1515223" y="0"/>
                  </a:moveTo>
                  <a:lnTo>
                    <a:pt x="2629722" y="2573917"/>
                  </a:lnTo>
                  <a:lnTo>
                    <a:pt x="1" y="6650506"/>
                  </a:lnTo>
                  <a:lnTo>
                    <a:pt x="1515223" y="0"/>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480"/>
            <p:cNvSpPr/>
            <p:nvPr userDrawn="1"/>
          </p:nvSpPr>
          <p:spPr>
            <a:xfrm flipH="1" flipV="1">
              <a:off x="3787024" y="3926"/>
              <a:ext cx="2301875" cy="105600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537415 w 2613513"/>
                <a:gd name="connsiteY0" fmla="*/ 0 h 6924457"/>
                <a:gd name="connsiteX1" fmla="*/ 2613513 w 2613513"/>
                <a:gd name="connsiteY1" fmla="*/ 2003925 h 6924457"/>
                <a:gd name="connsiteX2" fmla="*/ 0 w 2613513"/>
                <a:gd name="connsiteY2" fmla="*/ 6924457 h 6924457"/>
                <a:gd name="connsiteX3" fmla="*/ 1537415 w 2613513"/>
                <a:gd name="connsiteY3" fmla="*/ 0 h 6924457"/>
                <a:gd name="connsiteX0" fmla="*/ 1537415 w 2713484"/>
                <a:gd name="connsiteY0" fmla="*/ 0 h 6924457"/>
                <a:gd name="connsiteX1" fmla="*/ 2713484 w 2713484"/>
                <a:gd name="connsiteY1" fmla="*/ 1766161 h 6924457"/>
                <a:gd name="connsiteX2" fmla="*/ 0 w 2713484"/>
                <a:gd name="connsiteY2" fmla="*/ 6924457 h 6924457"/>
                <a:gd name="connsiteX3" fmla="*/ 1537415 w 2713484"/>
                <a:gd name="connsiteY3" fmla="*/ 0 h 6924457"/>
                <a:gd name="connsiteX0" fmla="*/ 1727362 w 2903431"/>
                <a:gd name="connsiteY0" fmla="*/ 0 h 3663697"/>
                <a:gd name="connsiteX1" fmla="*/ 2903431 w 2903431"/>
                <a:gd name="connsiteY1" fmla="*/ 1766161 h 3663697"/>
                <a:gd name="connsiteX2" fmla="*/ 0 w 2903431"/>
                <a:gd name="connsiteY2" fmla="*/ 3663697 h 3663697"/>
                <a:gd name="connsiteX3" fmla="*/ 1727362 w 2903431"/>
                <a:gd name="connsiteY3" fmla="*/ 0 h 3663697"/>
                <a:gd name="connsiteX0" fmla="*/ 1947272 w 3123341"/>
                <a:gd name="connsiteY0" fmla="*/ 0 h 4156249"/>
                <a:gd name="connsiteX1" fmla="*/ 3123341 w 3123341"/>
                <a:gd name="connsiteY1" fmla="*/ 1766161 h 4156249"/>
                <a:gd name="connsiteX2" fmla="*/ 0 w 3123341"/>
                <a:gd name="connsiteY2" fmla="*/ 4156250 h 4156249"/>
                <a:gd name="connsiteX3" fmla="*/ 1947272 w 3123341"/>
                <a:gd name="connsiteY3" fmla="*/ 0 h 4156249"/>
                <a:gd name="connsiteX0" fmla="*/ 1992668 w 3168737"/>
                <a:gd name="connsiteY0" fmla="*/ 0 h 4214812"/>
                <a:gd name="connsiteX1" fmla="*/ 3168737 w 3168737"/>
                <a:gd name="connsiteY1" fmla="*/ 1766161 h 4214812"/>
                <a:gd name="connsiteX2" fmla="*/ 0 w 3168737"/>
                <a:gd name="connsiteY2" fmla="*/ 4214812 h 4214812"/>
                <a:gd name="connsiteX3" fmla="*/ 1992668 w 3168737"/>
                <a:gd name="connsiteY3" fmla="*/ 0 h 4214812"/>
                <a:gd name="connsiteX0" fmla="*/ 1992668 w 3195560"/>
                <a:gd name="connsiteY0" fmla="*/ 0 h 4214812"/>
                <a:gd name="connsiteX1" fmla="*/ 3195560 w 3195560"/>
                <a:gd name="connsiteY1" fmla="*/ 1559812 h 4214812"/>
                <a:gd name="connsiteX2" fmla="*/ 0 w 3195560"/>
                <a:gd name="connsiteY2" fmla="*/ 4214812 h 4214812"/>
                <a:gd name="connsiteX3" fmla="*/ 1992668 w 3195560"/>
                <a:gd name="connsiteY3" fmla="*/ 0 h 4214812"/>
                <a:gd name="connsiteX0" fmla="*/ 1912202 w 3115094"/>
                <a:gd name="connsiteY0" fmla="*/ 0 h 4214816"/>
                <a:gd name="connsiteX1" fmla="*/ 3115094 w 3115094"/>
                <a:gd name="connsiteY1" fmla="*/ 1559812 h 4214816"/>
                <a:gd name="connsiteX2" fmla="*/ 0 w 3115094"/>
                <a:gd name="connsiteY2" fmla="*/ 4214814 h 4214816"/>
                <a:gd name="connsiteX3" fmla="*/ 1912202 w 3115094"/>
                <a:gd name="connsiteY3" fmla="*/ 0 h 4214816"/>
                <a:gd name="connsiteX0" fmla="*/ 1992673 w 3195565"/>
                <a:gd name="connsiteY0" fmla="*/ 0 h 4111644"/>
                <a:gd name="connsiteX1" fmla="*/ 3195565 w 3195565"/>
                <a:gd name="connsiteY1" fmla="*/ 1559812 h 4111644"/>
                <a:gd name="connsiteX2" fmla="*/ 0 w 3195565"/>
                <a:gd name="connsiteY2" fmla="*/ 4111644 h 4111644"/>
                <a:gd name="connsiteX3" fmla="*/ 1992673 w 3195565"/>
                <a:gd name="connsiteY3" fmla="*/ 0 h 4111644"/>
                <a:gd name="connsiteX0" fmla="*/ 2020759 w 3195565"/>
                <a:gd name="connsiteY0" fmla="*/ 2 h 4183644"/>
                <a:gd name="connsiteX1" fmla="*/ 3195565 w 3195565"/>
                <a:gd name="connsiteY1" fmla="*/ 1631812 h 4183644"/>
                <a:gd name="connsiteX2" fmla="*/ 0 w 3195565"/>
                <a:gd name="connsiteY2" fmla="*/ 4183644 h 4183644"/>
                <a:gd name="connsiteX3" fmla="*/ 2020759 w 3195565"/>
                <a:gd name="connsiteY3" fmla="*/ 2 h 4183644"/>
                <a:gd name="connsiteX0" fmla="*/ 2020759 w 3120048"/>
                <a:gd name="connsiteY0" fmla="*/ -2 h 4183640"/>
                <a:gd name="connsiteX1" fmla="*/ 3120048 w 3120048"/>
                <a:gd name="connsiteY1" fmla="*/ 1735272 h 4183640"/>
                <a:gd name="connsiteX2" fmla="*/ 0 w 3120048"/>
                <a:gd name="connsiteY2" fmla="*/ 4183640 h 4183640"/>
                <a:gd name="connsiteX3" fmla="*/ 2020759 w 3120048"/>
                <a:gd name="connsiteY3" fmla="*/ -2 h 4183640"/>
                <a:gd name="connsiteX0" fmla="*/ 2020759 w 3120048"/>
                <a:gd name="connsiteY0" fmla="*/ 2 h 4183644"/>
                <a:gd name="connsiteX1" fmla="*/ 3120048 w 3120048"/>
                <a:gd name="connsiteY1" fmla="*/ 1787009 h 4183644"/>
                <a:gd name="connsiteX2" fmla="*/ 0 w 3120048"/>
                <a:gd name="connsiteY2" fmla="*/ 4183644 h 4183644"/>
                <a:gd name="connsiteX3" fmla="*/ 2020759 w 3120048"/>
                <a:gd name="connsiteY3" fmla="*/ 2 h 4183644"/>
                <a:gd name="connsiteX0" fmla="*/ 2079501 w 3120048"/>
                <a:gd name="connsiteY0" fmla="*/ 0 h 4183644"/>
                <a:gd name="connsiteX1" fmla="*/ 3120048 w 3120048"/>
                <a:gd name="connsiteY1" fmla="*/ 1787009 h 4183644"/>
                <a:gd name="connsiteX2" fmla="*/ 0 w 3120048"/>
                <a:gd name="connsiteY2" fmla="*/ 4183644 h 4183644"/>
                <a:gd name="connsiteX3" fmla="*/ 2079501 w 3120048"/>
                <a:gd name="connsiteY3" fmla="*/ 0 h 4183644"/>
                <a:gd name="connsiteX0" fmla="*/ 1802576 w 2843123"/>
                <a:gd name="connsiteY0" fmla="*/ 0 h 4074978"/>
                <a:gd name="connsiteX1" fmla="*/ 2843123 w 2843123"/>
                <a:gd name="connsiteY1" fmla="*/ 1787009 h 4074978"/>
                <a:gd name="connsiteX2" fmla="*/ 0 w 2843123"/>
                <a:gd name="connsiteY2" fmla="*/ 4074978 h 4074978"/>
                <a:gd name="connsiteX3" fmla="*/ 1802576 w 2843123"/>
                <a:gd name="connsiteY3" fmla="*/ 0 h 4074978"/>
                <a:gd name="connsiteX0" fmla="*/ 1719717 w 2760264"/>
                <a:gd name="connsiteY0" fmla="*/ 0 h 4053637"/>
                <a:gd name="connsiteX1" fmla="*/ 2760264 w 2760264"/>
                <a:gd name="connsiteY1" fmla="*/ 1787009 h 4053637"/>
                <a:gd name="connsiteX2" fmla="*/ 0 w 2760264"/>
                <a:gd name="connsiteY2" fmla="*/ 4053637 h 4053637"/>
                <a:gd name="connsiteX3" fmla="*/ 1719717 w 2760264"/>
                <a:gd name="connsiteY3" fmla="*/ 0 h 4053637"/>
                <a:gd name="connsiteX0" fmla="*/ 1719892 w 2760439"/>
                <a:gd name="connsiteY0" fmla="*/ 0 h 4008254"/>
                <a:gd name="connsiteX1" fmla="*/ 2760439 w 2760439"/>
                <a:gd name="connsiteY1" fmla="*/ 1787009 h 4008254"/>
                <a:gd name="connsiteX2" fmla="*/ 0 w 2760439"/>
                <a:gd name="connsiteY2" fmla="*/ 4008254 h 4008254"/>
                <a:gd name="connsiteX3" fmla="*/ 1719892 w 2760439"/>
                <a:gd name="connsiteY3" fmla="*/ 0 h 4008254"/>
                <a:gd name="connsiteX0" fmla="*/ 1720067 w 2760614"/>
                <a:gd name="connsiteY0" fmla="*/ 0 h 4073056"/>
                <a:gd name="connsiteX1" fmla="*/ 2760614 w 2760614"/>
                <a:gd name="connsiteY1" fmla="*/ 1787009 h 4073056"/>
                <a:gd name="connsiteX2" fmla="*/ 0 w 2760614"/>
                <a:gd name="connsiteY2" fmla="*/ 4073055 h 4073056"/>
                <a:gd name="connsiteX3" fmla="*/ 1720067 w 2760614"/>
                <a:gd name="connsiteY3" fmla="*/ 0 h 4073056"/>
                <a:gd name="connsiteX0" fmla="*/ 1720067 w 2919941"/>
                <a:gd name="connsiteY0" fmla="*/ 0 h 4073056"/>
                <a:gd name="connsiteX1" fmla="*/ 2919941 w 2919941"/>
                <a:gd name="connsiteY1" fmla="*/ 2064714 h 4073056"/>
                <a:gd name="connsiteX2" fmla="*/ 0 w 2919941"/>
                <a:gd name="connsiteY2" fmla="*/ 4073055 h 4073056"/>
                <a:gd name="connsiteX3" fmla="*/ 1720067 w 2919941"/>
                <a:gd name="connsiteY3" fmla="*/ 0 h 4073056"/>
                <a:gd name="connsiteX0" fmla="*/ 1720067 w 2919941"/>
                <a:gd name="connsiteY0" fmla="*/ 0 h 4073056"/>
                <a:gd name="connsiteX1" fmla="*/ 2919941 w 2919941"/>
                <a:gd name="connsiteY1" fmla="*/ 2107438 h 4073056"/>
                <a:gd name="connsiteX2" fmla="*/ 0 w 2919941"/>
                <a:gd name="connsiteY2" fmla="*/ 4073055 h 4073056"/>
                <a:gd name="connsiteX3" fmla="*/ 1720067 w 2919941"/>
                <a:gd name="connsiteY3" fmla="*/ 0 h 4073056"/>
                <a:gd name="connsiteX0" fmla="*/ 1720656 w 2920530"/>
                <a:gd name="connsiteY0" fmla="*/ 0 h 4050761"/>
                <a:gd name="connsiteX1" fmla="*/ 2920530 w 2920530"/>
                <a:gd name="connsiteY1" fmla="*/ 2107438 h 4050761"/>
                <a:gd name="connsiteX2" fmla="*/ 0 w 2920530"/>
                <a:gd name="connsiteY2" fmla="*/ 4050761 h 4050761"/>
                <a:gd name="connsiteX3" fmla="*/ 1720656 w 2920530"/>
                <a:gd name="connsiteY3" fmla="*/ 0 h 4050761"/>
                <a:gd name="connsiteX0" fmla="*/ 1721245 w 2921119"/>
                <a:gd name="connsiteY0" fmla="*/ 0 h 4050761"/>
                <a:gd name="connsiteX1" fmla="*/ 2921119 w 2921119"/>
                <a:gd name="connsiteY1" fmla="*/ 2107438 h 4050761"/>
                <a:gd name="connsiteX2" fmla="*/ 0 w 2921119"/>
                <a:gd name="connsiteY2" fmla="*/ 4050761 h 4050761"/>
                <a:gd name="connsiteX3" fmla="*/ 1721245 w 2921119"/>
                <a:gd name="connsiteY3" fmla="*/ 0 h 4050761"/>
                <a:gd name="connsiteX0" fmla="*/ 1721245 w 2921119"/>
                <a:gd name="connsiteY0" fmla="*/ 0 h 4095769"/>
                <a:gd name="connsiteX1" fmla="*/ 2921119 w 2921119"/>
                <a:gd name="connsiteY1" fmla="*/ 2107438 h 4095769"/>
                <a:gd name="connsiteX2" fmla="*/ 0 w 2921119"/>
                <a:gd name="connsiteY2" fmla="*/ 4095768 h 4095769"/>
                <a:gd name="connsiteX3" fmla="*/ 1721245 w 2921119"/>
                <a:gd name="connsiteY3" fmla="*/ 0 h 4095769"/>
              </a:gdLst>
              <a:ahLst/>
              <a:cxnLst>
                <a:cxn ang="0">
                  <a:pos x="connsiteX0" y="connsiteY0"/>
                </a:cxn>
                <a:cxn ang="0">
                  <a:pos x="connsiteX1" y="connsiteY1"/>
                </a:cxn>
                <a:cxn ang="0">
                  <a:pos x="connsiteX2" y="connsiteY2"/>
                </a:cxn>
                <a:cxn ang="0">
                  <a:pos x="connsiteX3" y="connsiteY3"/>
                </a:cxn>
              </a:cxnLst>
              <a:rect l="l" t="t" r="r" b="b"/>
              <a:pathLst>
                <a:path w="2921119" h="4095769">
                  <a:moveTo>
                    <a:pt x="1721245" y="0"/>
                  </a:moveTo>
                  <a:lnTo>
                    <a:pt x="2921119" y="2107438"/>
                  </a:lnTo>
                  <a:lnTo>
                    <a:pt x="0" y="4095768"/>
                  </a:lnTo>
                  <a:lnTo>
                    <a:pt x="1721245" y="0"/>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Rectángulo 480"/>
            <p:cNvSpPr/>
            <p:nvPr userDrawn="1"/>
          </p:nvSpPr>
          <p:spPr>
            <a:xfrm rot="5400000" flipH="1" flipV="1">
              <a:off x="6138121" y="-512002"/>
              <a:ext cx="1048385" cy="2093576"/>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011883 w 2613513"/>
                <a:gd name="connsiteY0" fmla="*/ 0 h 7488070"/>
                <a:gd name="connsiteX1" fmla="*/ 2613513 w 2613513"/>
                <a:gd name="connsiteY1" fmla="*/ 2567538 h 7488070"/>
                <a:gd name="connsiteX2" fmla="*/ 0 w 2613513"/>
                <a:gd name="connsiteY2" fmla="*/ 7488070 h 7488070"/>
                <a:gd name="connsiteX3" fmla="*/ 1011883 w 2613513"/>
                <a:gd name="connsiteY3" fmla="*/ 0 h 7488070"/>
                <a:gd name="connsiteX0" fmla="*/ 953794 w 2613513"/>
                <a:gd name="connsiteY0" fmla="*/ -1 h 7644116"/>
                <a:gd name="connsiteX1" fmla="*/ 2613513 w 2613513"/>
                <a:gd name="connsiteY1" fmla="*/ 2723584 h 7644116"/>
                <a:gd name="connsiteX2" fmla="*/ 0 w 2613513"/>
                <a:gd name="connsiteY2" fmla="*/ 7644116 h 7644116"/>
                <a:gd name="connsiteX3" fmla="*/ 953794 w 2613513"/>
                <a:gd name="connsiteY3" fmla="*/ -1 h 7644116"/>
                <a:gd name="connsiteX0" fmla="*/ 896918 w 2613513"/>
                <a:gd name="connsiteY0" fmla="*/ 0 h 7451590"/>
                <a:gd name="connsiteX1" fmla="*/ 2613513 w 2613513"/>
                <a:gd name="connsiteY1" fmla="*/ 2531058 h 7451590"/>
                <a:gd name="connsiteX2" fmla="*/ 0 w 2613513"/>
                <a:gd name="connsiteY2" fmla="*/ 7451590 h 7451590"/>
                <a:gd name="connsiteX3" fmla="*/ 896918 w 2613513"/>
                <a:gd name="connsiteY3" fmla="*/ 0 h 7451590"/>
                <a:gd name="connsiteX0" fmla="*/ 982229 w 2613513"/>
                <a:gd name="connsiteY0" fmla="*/ 0 h 7451590"/>
                <a:gd name="connsiteX1" fmla="*/ 2613513 w 2613513"/>
                <a:gd name="connsiteY1" fmla="*/ 2531058 h 7451590"/>
                <a:gd name="connsiteX2" fmla="*/ 0 w 2613513"/>
                <a:gd name="connsiteY2" fmla="*/ 7451590 h 7451590"/>
                <a:gd name="connsiteX3" fmla="*/ 982229 w 2613513"/>
                <a:gd name="connsiteY3" fmla="*/ 0 h 7451590"/>
                <a:gd name="connsiteX0" fmla="*/ 2788813 w 4420097"/>
                <a:gd name="connsiteY0" fmla="*/ 0 h 9891165"/>
                <a:gd name="connsiteX1" fmla="*/ 4420097 w 4420097"/>
                <a:gd name="connsiteY1" fmla="*/ 2531058 h 9891165"/>
                <a:gd name="connsiteX2" fmla="*/ 0 w 4420097"/>
                <a:gd name="connsiteY2" fmla="*/ 9891166 h 9891165"/>
                <a:gd name="connsiteX3" fmla="*/ 2788813 w 4420097"/>
                <a:gd name="connsiteY3" fmla="*/ 0 h 9891165"/>
                <a:gd name="connsiteX0" fmla="*/ 2882730 w 4420097"/>
                <a:gd name="connsiteY0" fmla="*/ 2 h 9891160"/>
                <a:gd name="connsiteX1" fmla="*/ 4420097 w 4420097"/>
                <a:gd name="connsiteY1" fmla="*/ 2531053 h 9891160"/>
                <a:gd name="connsiteX2" fmla="*/ 0 w 4420097"/>
                <a:gd name="connsiteY2" fmla="*/ 9891161 h 9891160"/>
                <a:gd name="connsiteX3" fmla="*/ 2882730 w 4420097"/>
                <a:gd name="connsiteY3" fmla="*/ 2 h 9891160"/>
                <a:gd name="connsiteX0" fmla="*/ 2882730 w 4470016"/>
                <a:gd name="connsiteY0" fmla="*/ 2 h 9891160"/>
                <a:gd name="connsiteX1" fmla="*/ 4470014 w 4470016"/>
                <a:gd name="connsiteY1" fmla="*/ 2213278 h 9891160"/>
                <a:gd name="connsiteX2" fmla="*/ 0 w 4470016"/>
                <a:gd name="connsiteY2" fmla="*/ 9891161 h 9891160"/>
                <a:gd name="connsiteX3" fmla="*/ 2882730 w 4470016"/>
                <a:gd name="connsiteY3" fmla="*/ 2 h 9891160"/>
                <a:gd name="connsiteX0" fmla="*/ 2953188 w 4470016"/>
                <a:gd name="connsiteY0" fmla="*/ 2 h 9891155"/>
                <a:gd name="connsiteX1" fmla="*/ 4470014 w 4470016"/>
                <a:gd name="connsiteY1" fmla="*/ 2213273 h 9891155"/>
                <a:gd name="connsiteX2" fmla="*/ 0 w 4470016"/>
                <a:gd name="connsiteY2" fmla="*/ 9891156 h 9891155"/>
                <a:gd name="connsiteX3" fmla="*/ 2953188 w 4470016"/>
                <a:gd name="connsiteY3" fmla="*/ 2 h 9891155"/>
                <a:gd name="connsiteX0" fmla="*/ 2694835 w 4470016"/>
                <a:gd name="connsiteY0" fmla="*/ 0 h 10235533"/>
                <a:gd name="connsiteX1" fmla="*/ 4470014 w 4470016"/>
                <a:gd name="connsiteY1" fmla="*/ 2557651 h 10235533"/>
                <a:gd name="connsiteX2" fmla="*/ 0 w 4470016"/>
                <a:gd name="connsiteY2" fmla="*/ 10235534 h 10235533"/>
                <a:gd name="connsiteX3" fmla="*/ 2694835 w 4470016"/>
                <a:gd name="connsiteY3" fmla="*/ 0 h 10235533"/>
                <a:gd name="connsiteX0" fmla="*/ 2694833 w 4470016"/>
                <a:gd name="connsiteY0" fmla="*/ 2 h 10235528"/>
                <a:gd name="connsiteX1" fmla="*/ 4470014 w 4470016"/>
                <a:gd name="connsiteY1" fmla="*/ 2557646 h 10235528"/>
                <a:gd name="connsiteX2" fmla="*/ 0 w 4470016"/>
                <a:gd name="connsiteY2" fmla="*/ 10235529 h 10235528"/>
                <a:gd name="connsiteX3" fmla="*/ 2694833 w 4470016"/>
                <a:gd name="connsiteY3" fmla="*/ 2 h 10235528"/>
                <a:gd name="connsiteX0" fmla="*/ 2741806 w 4470016"/>
                <a:gd name="connsiteY0" fmla="*/ 2 h 10235523"/>
                <a:gd name="connsiteX1" fmla="*/ 4470014 w 4470016"/>
                <a:gd name="connsiteY1" fmla="*/ 2557641 h 10235523"/>
                <a:gd name="connsiteX2" fmla="*/ 0 w 4470016"/>
                <a:gd name="connsiteY2" fmla="*/ 10235524 h 10235523"/>
                <a:gd name="connsiteX3" fmla="*/ 2741806 w 4470016"/>
                <a:gd name="connsiteY3" fmla="*/ 2 h 10235523"/>
                <a:gd name="connsiteX0" fmla="*/ 2696732 w 4470016"/>
                <a:gd name="connsiteY0" fmla="*/ 2 h 10158403"/>
                <a:gd name="connsiteX1" fmla="*/ 4470014 w 4470016"/>
                <a:gd name="connsiteY1" fmla="*/ 2480521 h 10158403"/>
                <a:gd name="connsiteX2" fmla="*/ 0 w 4470016"/>
                <a:gd name="connsiteY2" fmla="*/ 10158404 h 10158403"/>
                <a:gd name="connsiteX3" fmla="*/ 2696732 w 4470016"/>
                <a:gd name="connsiteY3" fmla="*/ 2 h 10158403"/>
              </a:gdLst>
              <a:ahLst/>
              <a:cxnLst>
                <a:cxn ang="0">
                  <a:pos x="connsiteX0" y="connsiteY0"/>
                </a:cxn>
                <a:cxn ang="0">
                  <a:pos x="connsiteX1" y="connsiteY1"/>
                </a:cxn>
                <a:cxn ang="0">
                  <a:pos x="connsiteX2" y="connsiteY2"/>
                </a:cxn>
                <a:cxn ang="0">
                  <a:pos x="connsiteX3" y="connsiteY3"/>
                </a:cxn>
              </a:cxnLst>
              <a:rect l="l" t="t" r="r" b="b"/>
              <a:pathLst>
                <a:path w="4470016" h="10158403">
                  <a:moveTo>
                    <a:pt x="2696732" y="2"/>
                  </a:moveTo>
                  <a:lnTo>
                    <a:pt x="4470014" y="2480521"/>
                  </a:lnTo>
                  <a:lnTo>
                    <a:pt x="0" y="10158404"/>
                  </a:lnTo>
                  <a:lnTo>
                    <a:pt x="2696732" y="2"/>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7" name="488 Triángulo isósceles"/>
            <p:cNvSpPr/>
            <p:nvPr userDrawn="1"/>
          </p:nvSpPr>
          <p:spPr>
            <a:xfrm>
              <a:off x="138949" y="489701"/>
              <a:ext cx="4355389" cy="584362"/>
            </a:xfrm>
            <a:custGeom>
              <a:avLst/>
              <a:gdLst>
                <a:gd name="connsiteX0" fmla="*/ 0 w 2101850"/>
                <a:gd name="connsiteY0" fmla="*/ 570230 h 570230"/>
                <a:gd name="connsiteX1" fmla="*/ 1050925 w 2101850"/>
                <a:gd name="connsiteY1" fmla="*/ 0 h 570230"/>
                <a:gd name="connsiteX2" fmla="*/ 2101850 w 2101850"/>
                <a:gd name="connsiteY2" fmla="*/ 570230 h 570230"/>
                <a:gd name="connsiteX3" fmla="*/ 0 w 2101850"/>
                <a:gd name="connsiteY3" fmla="*/ 570230 h 570230"/>
                <a:gd name="connsiteX0" fmla="*/ 0 w 2595760"/>
                <a:gd name="connsiteY0" fmla="*/ 590578 h 590578"/>
                <a:gd name="connsiteX1" fmla="*/ 1544835 w 2595760"/>
                <a:gd name="connsiteY1" fmla="*/ 0 h 590578"/>
                <a:gd name="connsiteX2" fmla="*/ 2595760 w 2595760"/>
                <a:gd name="connsiteY2" fmla="*/ 570230 h 590578"/>
                <a:gd name="connsiteX3" fmla="*/ 0 w 2595760"/>
                <a:gd name="connsiteY3" fmla="*/ 590578 h 590578"/>
                <a:gd name="connsiteX0" fmla="*/ 0 w 4431030"/>
                <a:gd name="connsiteY0" fmla="*/ 590578 h 590606"/>
                <a:gd name="connsiteX1" fmla="*/ 1544835 w 4431030"/>
                <a:gd name="connsiteY1" fmla="*/ 0 h 590606"/>
                <a:gd name="connsiteX2" fmla="*/ 4431030 w 4431030"/>
                <a:gd name="connsiteY2" fmla="*/ 590606 h 590606"/>
                <a:gd name="connsiteX3" fmla="*/ 0 w 4431030"/>
                <a:gd name="connsiteY3" fmla="*/ 590578 h 590606"/>
                <a:gd name="connsiteX0" fmla="*/ 0 w 4431030"/>
                <a:gd name="connsiteY0" fmla="*/ 557203 h 557231"/>
                <a:gd name="connsiteX1" fmla="*/ 1553582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20016"/>
                <a:gd name="connsiteY0" fmla="*/ 555503 h 557231"/>
                <a:gd name="connsiteX1" fmla="*/ 1555915 w 4420016"/>
                <a:gd name="connsiteY1" fmla="*/ 0 h 557231"/>
                <a:gd name="connsiteX2" fmla="*/ 4420016 w 4420016"/>
                <a:gd name="connsiteY2" fmla="*/ 557231 h 557231"/>
                <a:gd name="connsiteX3" fmla="*/ 0 w 4420016"/>
                <a:gd name="connsiteY3" fmla="*/ 555503 h 557231"/>
                <a:gd name="connsiteX0" fmla="*/ 0 w 4392479"/>
                <a:gd name="connsiteY0" fmla="*/ 555503 h 557231"/>
                <a:gd name="connsiteX1" fmla="*/ 1528378 w 4392479"/>
                <a:gd name="connsiteY1" fmla="*/ 0 h 557231"/>
                <a:gd name="connsiteX2" fmla="*/ 4392479 w 4392479"/>
                <a:gd name="connsiteY2" fmla="*/ 557231 h 557231"/>
                <a:gd name="connsiteX3" fmla="*/ 0 w 4392479"/>
                <a:gd name="connsiteY3" fmla="*/ 555503 h 557231"/>
                <a:gd name="connsiteX0" fmla="*/ 0 w 4392479"/>
                <a:gd name="connsiteY0" fmla="*/ 555503 h 557231"/>
                <a:gd name="connsiteX1" fmla="*/ 1489451 w 4392479"/>
                <a:gd name="connsiteY1" fmla="*/ 0 h 557231"/>
                <a:gd name="connsiteX2" fmla="*/ 4392479 w 4392479"/>
                <a:gd name="connsiteY2" fmla="*/ 557231 h 557231"/>
                <a:gd name="connsiteX3" fmla="*/ 0 w 4392479"/>
                <a:gd name="connsiteY3" fmla="*/ 555503 h 557231"/>
                <a:gd name="connsiteX0" fmla="*/ 0 w 4392479"/>
                <a:gd name="connsiteY0" fmla="*/ 572417 h 572417"/>
                <a:gd name="connsiteX1" fmla="*/ 1489451 w 4392479"/>
                <a:gd name="connsiteY1" fmla="*/ 0 h 572417"/>
                <a:gd name="connsiteX2" fmla="*/ 4392479 w 4392479"/>
                <a:gd name="connsiteY2" fmla="*/ 557231 h 572417"/>
                <a:gd name="connsiteX3" fmla="*/ 0 w 4392479"/>
                <a:gd name="connsiteY3" fmla="*/ 572417 h 572417"/>
                <a:gd name="connsiteX0" fmla="*/ 0 w 4392479"/>
                <a:gd name="connsiteY0" fmla="*/ 572417 h 584029"/>
                <a:gd name="connsiteX1" fmla="*/ 1489451 w 4392479"/>
                <a:gd name="connsiteY1" fmla="*/ 0 h 584029"/>
                <a:gd name="connsiteX2" fmla="*/ 4392479 w 4392479"/>
                <a:gd name="connsiteY2" fmla="*/ 584029 h 584029"/>
                <a:gd name="connsiteX3" fmla="*/ 0 w 4392479"/>
                <a:gd name="connsiteY3" fmla="*/ 572417 h 584029"/>
              </a:gdLst>
              <a:ahLst/>
              <a:cxnLst>
                <a:cxn ang="0">
                  <a:pos x="connsiteX0" y="connsiteY0"/>
                </a:cxn>
                <a:cxn ang="0">
                  <a:pos x="connsiteX1" y="connsiteY1"/>
                </a:cxn>
                <a:cxn ang="0">
                  <a:pos x="connsiteX2" y="connsiteY2"/>
                </a:cxn>
                <a:cxn ang="0">
                  <a:pos x="connsiteX3" y="connsiteY3"/>
                </a:cxn>
              </a:cxnLst>
              <a:rect l="l" t="t" r="r" b="b"/>
              <a:pathLst>
                <a:path w="4392479" h="584029">
                  <a:moveTo>
                    <a:pt x="0" y="572417"/>
                  </a:moveTo>
                  <a:lnTo>
                    <a:pt x="1489451" y="0"/>
                  </a:lnTo>
                  <a:lnTo>
                    <a:pt x="4392479" y="584029"/>
                  </a:lnTo>
                  <a:lnTo>
                    <a:pt x="0" y="572417"/>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489 Triángulo isósceles"/>
            <p:cNvSpPr/>
            <p:nvPr userDrawn="1"/>
          </p:nvSpPr>
          <p:spPr>
            <a:xfrm rot="10800000">
              <a:off x="2929774" y="13451"/>
              <a:ext cx="3045318" cy="483870"/>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1712595"/>
                <a:gd name="connsiteY0" fmla="*/ 567132 h 567132"/>
                <a:gd name="connsiteX1" fmla="*/ 699043 w 1712595"/>
                <a:gd name="connsiteY1" fmla="*/ 0 h 567132"/>
                <a:gd name="connsiteX2" fmla="*/ 1712595 w 1712595"/>
                <a:gd name="connsiteY2" fmla="*/ 567132 h 567132"/>
                <a:gd name="connsiteX3" fmla="*/ 0 w 1712595"/>
                <a:gd name="connsiteY3" fmla="*/ 567132 h 567132"/>
                <a:gd name="connsiteX0" fmla="*/ 0 w 3106229"/>
                <a:gd name="connsiteY0" fmla="*/ 567133 h 567133"/>
                <a:gd name="connsiteX1" fmla="*/ 2092677 w 3106229"/>
                <a:gd name="connsiteY1" fmla="*/ 0 h 567133"/>
                <a:gd name="connsiteX2" fmla="*/ 3106229 w 3106229"/>
                <a:gd name="connsiteY2" fmla="*/ 567132 h 567133"/>
                <a:gd name="connsiteX3" fmla="*/ 0 w 3106229"/>
                <a:gd name="connsiteY3" fmla="*/ 567133 h 567133"/>
                <a:gd name="connsiteX0" fmla="*/ 0 w 3106229"/>
                <a:gd name="connsiteY0" fmla="*/ 567134 h 567134"/>
                <a:gd name="connsiteX1" fmla="*/ 2092532 w 3106229"/>
                <a:gd name="connsiteY1" fmla="*/ 0 h 567134"/>
                <a:gd name="connsiteX2" fmla="*/ 3106229 w 3106229"/>
                <a:gd name="connsiteY2" fmla="*/ 567133 h 567134"/>
                <a:gd name="connsiteX3" fmla="*/ 0 w 3106229"/>
                <a:gd name="connsiteY3" fmla="*/ 567134 h 567134"/>
                <a:gd name="connsiteX0" fmla="*/ 0 w 3106229"/>
                <a:gd name="connsiteY0" fmla="*/ 567135 h 567135"/>
                <a:gd name="connsiteX1" fmla="*/ 2120377 w 3106229"/>
                <a:gd name="connsiteY1" fmla="*/ 0 h 567135"/>
                <a:gd name="connsiteX2" fmla="*/ 3106229 w 3106229"/>
                <a:gd name="connsiteY2" fmla="*/ 567134 h 567135"/>
                <a:gd name="connsiteX3" fmla="*/ 0 w 3106229"/>
                <a:gd name="connsiteY3" fmla="*/ 567135 h 567135"/>
                <a:gd name="connsiteX0" fmla="*/ 0 w 3106229"/>
                <a:gd name="connsiteY0" fmla="*/ 567136 h 567136"/>
                <a:gd name="connsiteX1" fmla="*/ 2142717 w 3106229"/>
                <a:gd name="connsiteY1" fmla="*/ 0 h 567136"/>
                <a:gd name="connsiteX2" fmla="*/ 3106229 w 3106229"/>
                <a:gd name="connsiteY2" fmla="*/ 567135 h 567136"/>
                <a:gd name="connsiteX3" fmla="*/ 0 w 3106229"/>
                <a:gd name="connsiteY3" fmla="*/ 567136 h 567136"/>
                <a:gd name="connsiteX0" fmla="*/ 0 w 3106229"/>
                <a:gd name="connsiteY0" fmla="*/ 523376 h 523376"/>
                <a:gd name="connsiteX1" fmla="*/ 2137514 w 3106229"/>
                <a:gd name="connsiteY1" fmla="*/ 0 h 523376"/>
                <a:gd name="connsiteX2" fmla="*/ 3106229 w 3106229"/>
                <a:gd name="connsiteY2" fmla="*/ 523375 h 523376"/>
                <a:gd name="connsiteX3" fmla="*/ 0 w 3106229"/>
                <a:gd name="connsiteY3" fmla="*/ 523376 h 523376"/>
                <a:gd name="connsiteX0" fmla="*/ 0 w 3106229"/>
                <a:gd name="connsiteY0" fmla="*/ 523437 h 523437"/>
                <a:gd name="connsiteX1" fmla="*/ 2137820 w 3106229"/>
                <a:gd name="connsiteY1" fmla="*/ 0 h 523437"/>
                <a:gd name="connsiteX2" fmla="*/ 3106229 w 3106229"/>
                <a:gd name="connsiteY2" fmla="*/ 523436 h 523437"/>
                <a:gd name="connsiteX3" fmla="*/ 0 w 3106229"/>
                <a:gd name="connsiteY3" fmla="*/ 523437 h 523437"/>
                <a:gd name="connsiteX0" fmla="*/ 0 w 3106229"/>
                <a:gd name="connsiteY0" fmla="*/ 556500 h 556500"/>
                <a:gd name="connsiteX1" fmla="*/ 2138126 w 3106229"/>
                <a:gd name="connsiteY1" fmla="*/ 0 h 556500"/>
                <a:gd name="connsiteX2" fmla="*/ 3106229 w 3106229"/>
                <a:gd name="connsiteY2" fmla="*/ 556499 h 556500"/>
                <a:gd name="connsiteX3" fmla="*/ 0 w 3106229"/>
                <a:gd name="connsiteY3" fmla="*/ 556500 h 556500"/>
                <a:gd name="connsiteX0" fmla="*/ 0 w 3106229"/>
                <a:gd name="connsiteY0" fmla="*/ 556500 h 556501"/>
                <a:gd name="connsiteX1" fmla="*/ 2138126 w 3106229"/>
                <a:gd name="connsiteY1" fmla="*/ 0 h 556501"/>
                <a:gd name="connsiteX2" fmla="*/ 3106229 w 3106229"/>
                <a:gd name="connsiteY2" fmla="*/ 556501 h 556501"/>
                <a:gd name="connsiteX3" fmla="*/ 0 w 3106229"/>
                <a:gd name="connsiteY3" fmla="*/ 556500 h 556501"/>
                <a:gd name="connsiteX0" fmla="*/ 0 w 3106229"/>
                <a:gd name="connsiteY0" fmla="*/ 473929 h 473930"/>
                <a:gd name="connsiteX1" fmla="*/ 2287180 w 3106229"/>
                <a:gd name="connsiteY1" fmla="*/ 0 h 473930"/>
                <a:gd name="connsiteX2" fmla="*/ 3106229 w 3106229"/>
                <a:gd name="connsiteY2" fmla="*/ 473930 h 473930"/>
                <a:gd name="connsiteX3" fmla="*/ 0 w 3106229"/>
                <a:gd name="connsiteY3" fmla="*/ 473929 h 473930"/>
                <a:gd name="connsiteX0" fmla="*/ 0 w 3106229"/>
                <a:gd name="connsiteY0" fmla="*/ 479629 h 479629"/>
                <a:gd name="connsiteX1" fmla="*/ 2287180 w 3106229"/>
                <a:gd name="connsiteY1" fmla="*/ 0 h 479629"/>
                <a:gd name="connsiteX2" fmla="*/ 3106229 w 3106229"/>
                <a:gd name="connsiteY2" fmla="*/ 473930 h 479629"/>
                <a:gd name="connsiteX3" fmla="*/ 0 w 3106229"/>
                <a:gd name="connsiteY3" fmla="*/ 479629 h 479629"/>
                <a:gd name="connsiteX0" fmla="*/ 0 w 3073173"/>
                <a:gd name="connsiteY0" fmla="*/ 485148 h 485148"/>
                <a:gd name="connsiteX1" fmla="*/ 2254124 w 3073173"/>
                <a:gd name="connsiteY1" fmla="*/ 0 h 485148"/>
                <a:gd name="connsiteX2" fmla="*/ 3073173 w 3073173"/>
                <a:gd name="connsiteY2" fmla="*/ 473930 h 485148"/>
                <a:gd name="connsiteX3" fmla="*/ 0 w 3073173"/>
                <a:gd name="connsiteY3" fmla="*/ 485148 h 485148"/>
              </a:gdLst>
              <a:ahLst/>
              <a:cxnLst>
                <a:cxn ang="0">
                  <a:pos x="connsiteX0" y="connsiteY0"/>
                </a:cxn>
                <a:cxn ang="0">
                  <a:pos x="connsiteX1" y="connsiteY1"/>
                </a:cxn>
                <a:cxn ang="0">
                  <a:pos x="connsiteX2" y="connsiteY2"/>
                </a:cxn>
                <a:cxn ang="0">
                  <a:pos x="connsiteX3" y="connsiteY3"/>
                </a:cxn>
              </a:cxnLst>
              <a:rect l="l" t="t" r="r" b="b"/>
              <a:pathLst>
                <a:path w="3073173" h="485148">
                  <a:moveTo>
                    <a:pt x="0" y="485148"/>
                  </a:moveTo>
                  <a:lnTo>
                    <a:pt x="2254124" y="0"/>
                  </a:lnTo>
                  <a:lnTo>
                    <a:pt x="3073173" y="473930"/>
                  </a:lnTo>
                  <a:lnTo>
                    <a:pt x="0" y="485148"/>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9" name="490 Triángulo isósceles"/>
            <p:cNvSpPr/>
            <p:nvPr userDrawn="1"/>
          </p:nvSpPr>
          <p:spPr>
            <a:xfrm>
              <a:off x="4777624" y="470651"/>
              <a:ext cx="2837306" cy="604429"/>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2900452"/>
                <a:gd name="connsiteY0" fmla="*/ 484505 h 484505"/>
                <a:gd name="connsiteX1" fmla="*/ 856298 w 2900452"/>
                <a:gd name="connsiteY1" fmla="*/ 0 h 484505"/>
                <a:gd name="connsiteX2" fmla="*/ 2900452 w 2900452"/>
                <a:gd name="connsiteY2" fmla="*/ 484505 h 484505"/>
                <a:gd name="connsiteX3" fmla="*/ 0 w 2900452"/>
                <a:gd name="connsiteY3" fmla="*/ 484505 h 484505"/>
                <a:gd name="connsiteX0" fmla="*/ 0 w 2856786"/>
                <a:gd name="connsiteY0" fmla="*/ 484505 h 486767"/>
                <a:gd name="connsiteX1" fmla="*/ 856298 w 2856786"/>
                <a:gd name="connsiteY1" fmla="*/ 0 h 486767"/>
                <a:gd name="connsiteX2" fmla="*/ 2856786 w 2856786"/>
                <a:gd name="connsiteY2" fmla="*/ 486767 h 486767"/>
                <a:gd name="connsiteX3" fmla="*/ 0 w 2856786"/>
                <a:gd name="connsiteY3" fmla="*/ 484505 h 486767"/>
                <a:gd name="connsiteX0" fmla="*/ 0 w 2818219"/>
                <a:gd name="connsiteY0" fmla="*/ 484505 h 492636"/>
                <a:gd name="connsiteX1" fmla="*/ 856298 w 2818219"/>
                <a:gd name="connsiteY1" fmla="*/ 0 h 492636"/>
                <a:gd name="connsiteX2" fmla="*/ 2818219 w 2818219"/>
                <a:gd name="connsiteY2" fmla="*/ 492636 h 492636"/>
                <a:gd name="connsiteX3" fmla="*/ 0 w 2818219"/>
                <a:gd name="connsiteY3" fmla="*/ 484505 h 492636"/>
                <a:gd name="connsiteX0" fmla="*/ 0 w 2862287"/>
                <a:gd name="connsiteY0" fmla="*/ 484505 h 512663"/>
                <a:gd name="connsiteX1" fmla="*/ 856298 w 2862287"/>
                <a:gd name="connsiteY1" fmla="*/ 0 h 512663"/>
                <a:gd name="connsiteX2" fmla="*/ 2862287 w 2862287"/>
                <a:gd name="connsiteY2" fmla="*/ 512663 h 512663"/>
                <a:gd name="connsiteX3" fmla="*/ 0 w 2862287"/>
                <a:gd name="connsiteY3" fmla="*/ 484505 h 512663"/>
                <a:gd name="connsiteX0" fmla="*/ 0 w 2862287"/>
                <a:gd name="connsiteY0" fmla="*/ 484505 h 499659"/>
                <a:gd name="connsiteX1" fmla="*/ 856298 w 2862287"/>
                <a:gd name="connsiteY1" fmla="*/ 0 h 499659"/>
                <a:gd name="connsiteX2" fmla="*/ 2862287 w 2862287"/>
                <a:gd name="connsiteY2" fmla="*/ 499659 h 499659"/>
                <a:gd name="connsiteX3" fmla="*/ 0 w 2862287"/>
                <a:gd name="connsiteY3" fmla="*/ 484505 h 499659"/>
                <a:gd name="connsiteX0" fmla="*/ 0 w 2862287"/>
                <a:gd name="connsiteY0" fmla="*/ 578252 h 593406"/>
                <a:gd name="connsiteX1" fmla="*/ 820613 w 2862287"/>
                <a:gd name="connsiteY1" fmla="*/ 0 h 593406"/>
                <a:gd name="connsiteX2" fmla="*/ 2862287 w 2862287"/>
                <a:gd name="connsiteY2" fmla="*/ 593406 h 593406"/>
                <a:gd name="connsiteX3" fmla="*/ 0 w 2862287"/>
                <a:gd name="connsiteY3" fmla="*/ 578252 h 593406"/>
                <a:gd name="connsiteX0" fmla="*/ 0 w 2862287"/>
                <a:gd name="connsiteY0" fmla="*/ 604429 h 604429"/>
                <a:gd name="connsiteX1" fmla="*/ 820613 w 2862287"/>
                <a:gd name="connsiteY1" fmla="*/ 0 h 604429"/>
                <a:gd name="connsiteX2" fmla="*/ 2862287 w 2862287"/>
                <a:gd name="connsiteY2" fmla="*/ 593406 h 604429"/>
                <a:gd name="connsiteX3" fmla="*/ 0 w 2862287"/>
                <a:gd name="connsiteY3" fmla="*/ 604429 h 604429"/>
              </a:gdLst>
              <a:ahLst/>
              <a:cxnLst>
                <a:cxn ang="0">
                  <a:pos x="connsiteX0" y="connsiteY0"/>
                </a:cxn>
                <a:cxn ang="0">
                  <a:pos x="connsiteX1" y="connsiteY1"/>
                </a:cxn>
                <a:cxn ang="0">
                  <a:pos x="connsiteX2" y="connsiteY2"/>
                </a:cxn>
                <a:cxn ang="0">
                  <a:pos x="connsiteX3" y="connsiteY3"/>
                </a:cxn>
              </a:cxnLst>
              <a:rect l="l" t="t" r="r" b="b"/>
              <a:pathLst>
                <a:path w="2862287" h="604429">
                  <a:moveTo>
                    <a:pt x="0" y="604429"/>
                  </a:moveTo>
                  <a:lnTo>
                    <a:pt x="820613" y="0"/>
                  </a:lnTo>
                  <a:lnTo>
                    <a:pt x="2862287" y="593406"/>
                  </a:lnTo>
                  <a:lnTo>
                    <a:pt x="0" y="60442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491 Triángulo isósceles"/>
            <p:cNvSpPr/>
            <p:nvPr userDrawn="1"/>
          </p:nvSpPr>
          <p:spPr>
            <a:xfrm flipV="1">
              <a:off x="6196849" y="13451"/>
              <a:ext cx="1525558" cy="1013650"/>
            </a:xfrm>
            <a:custGeom>
              <a:avLst/>
              <a:gdLst>
                <a:gd name="connsiteX0" fmla="*/ 0 w 1147445"/>
                <a:gd name="connsiteY0" fmla="*/ 638810 h 638810"/>
                <a:gd name="connsiteX1" fmla="*/ 573723 w 1147445"/>
                <a:gd name="connsiteY1" fmla="*/ 0 h 638810"/>
                <a:gd name="connsiteX2" fmla="*/ 1147445 w 1147445"/>
                <a:gd name="connsiteY2" fmla="*/ 638810 h 638810"/>
                <a:gd name="connsiteX3" fmla="*/ 0 w 1147445"/>
                <a:gd name="connsiteY3" fmla="*/ 638810 h 638810"/>
                <a:gd name="connsiteX0" fmla="*/ 0 w 1147445"/>
                <a:gd name="connsiteY0" fmla="*/ 1013383 h 1013383"/>
                <a:gd name="connsiteX1" fmla="*/ 1147445 w 1147445"/>
                <a:gd name="connsiteY1" fmla="*/ 0 h 1013383"/>
                <a:gd name="connsiteX2" fmla="*/ 1147445 w 1147445"/>
                <a:gd name="connsiteY2" fmla="*/ 1013383 h 1013383"/>
                <a:gd name="connsiteX3" fmla="*/ 0 w 1147445"/>
                <a:gd name="connsiteY3" fmla="*/ 1013383 h 1013383"/>
                <a:gd name="connsiteX0" fmla="*/ 0 w 1538543"/>
                <a:gd name="connsiteY0" fmla="*/ 1013142 h 1013383"/>
                <a:gd name="connsiteX1" fmla="*/ 1538543 w 1538543"/>
                <a:gd name="connsiteY1" fmla="*/ 0 h 1013383"/>
                <a:gd name="connsiteX2" fmla="*/ 1538543 w 1538543"/>
                <a:gd name="connsiteY2" fmla="*/ 1013383 h 1013383"/>
                <a:gd name="connsiteX3" fmla="*/ 0 w 1538543"/>
                <a:gd name="connsiteY3" fmla="*/ 1013142 h 1013383"/>
              </a:gdLst>
              <a:ahLst/>
              <a:cxnLst>
                <a:cxn ang="0">
                  <a:pos x="connsiteX0" y="connsiteY0"/>
                </a:cxn>
                <a:cxn ang="0">
                  <a:pos x="connsiteX1" y="connsiteY1"/>
                </a:cxn>
                <a:cxn ang="0">
                  <a:pos x="connsiteX2" y="connsiteY2"/>
                </a:cxn>
                <a:cxn ang="0">
                  <a:pos x="connsiteX3" y="connsiteY3"/>
                </a:cxn>
              </a:cxnLst>
              <a:rect l="l" t="t" r="r" b="b"/>
              <a:pathLst>
                <a:path w="1538543" h="1013383">
                  <a:moveTo>
                    <a:pt x="0" y="1013142"/>
                  </a:moveTo>
                  <a:lnTo>
                    <a:pt x="1538543" y="0"/>
                  </a:lnTo>
                  <a:lnTo>
                    <a:pt x="1538543" y="1013383"/>
                  </a:lnTo>
                  <a:lnTo>
                    <a:pt x="0" y="1013142"/>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20" name="19 CuadroTexto"/>
          <p:cNvSpPr txBox="1"/>
          <p:nvPr/>
        </p:nvSpPr>
        <p:spPr>
          <a:xfrm>
            <a:off x="3775177" y="22695"/>
            <a:ext cx="4758268" cy="492443"/>
          </a:xfrm>
          <a:prstGeom prst="rect">
            <a:avLst/>
          </a:prstGeom>
          <a:noFill/>
        </p:spPr>
        <p:txBody>
          <a:bodyPr wrap="square" rtlCol="0">
            <a:spAutoFit/>
          </a:bodyPr>
          <a:lstStyle/>
          <a:p>
            <a:pPr algn="ctr"/>
            <a:r>
              <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EVALUACIÓN DE CONSISTENCIA Y </a:t>
            </a:r>
            <a:r>
              <a:rPr lang="es-MX" sz="1300" b="1" dirty="0" smtClean="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RESULTADOS </a:t>
            </a:r>
          </a:p>
          <a:p>
            <a:pPr algn="ctr"/>
            <a:r>
              <a:rPr lang="es-MX" sz="1300" b="1" dirty="0" smtClean="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2021</a:t>
            </a:r>
            <a:endPar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endParaRPr>
          </a:p>
        </p:txBody>
      </p:sp>
      <p:sp>
        <p:nvSpPr>
          <p:cNvPr id="30"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
        <p:nvSpPr>
          <p:cNvPr id="4" name="CuadroTexto 3">
            <a:extLst>
              <a:ext uri="{FF2B5EF4-FFF2-40B4-BE49-F238E27FC236}">
                <a16:creationId xmlns:a16="http://schemas.microsoft.com/office/drawing/2014/main" id="{7362EF66-85BD-C4B7-8A50-2AA2D82B4851}"/>
              </a:ext>
            </a:extLst>
          </p:cNvPr>
          <p:cNvSpPr txBox="1"/>
          <p:nvPr userDrawn="1"/>
        </p:nvSpPr>
        <p:spPr>
          <a:xfrm>
            <a:off x="3850848" y="511292"/>
            <a:ext cx="4645152" cy="276999"/>
          </a:xfrm>
          <a:prstGeom prst="rect">
            <a:avLst/>
          </a:prstGeom>
          <a:noFill/>
        </p:spPr>
        <p:txBody>
          <a:bodyPr wrap="square">
            <a:spAutoFit/>
          </a:bodyPr>
          <a:lstStyle/>
          <a:p>
            <a:pPr algn="ctr"/>
            <a:r>
              <a:rPr lang="es-MX" sz="1200" b="1" dirty="0" smtClean="0">
                <a:solidFill>
                  <a:schemeClr val="tx1"/>
                </a:solidFill>
                <a:effectLst>
                  <a:outerShdw blurRad="38100" dist="38100" dir="2700000" algn="tl">
                    <a:srgbClr val="000000">
                      <a:alpha val="43137"/>
                    </a:srgbClr>
                  </a:outerShdw>
                </a:effectLst>
                <a:latin typeface="Mestiza" panose="00000500000000000000" pitchFamily="50" charset="0"/>
              </a:rPr>
              <a:t>ARBITRAJE</a:t>
            </a:r>
            <a:r>
              <a:rPr lang="es-MX" sz="1200" b="1" baseline="0" dirty="0" smtClean="0">
                <a:solidFill>
                  <a:schemeClr val="tx1"/>
                </a:solidFill>
                <a:effectLst>
                  <a:outerShdw blurRad="38100" dist="38100" dir="2700000" algn="tl">
                    <a:srgbClr val="000000">
                      <a:alpha val="43137"/>
                    </a:srgbClr>
                  </a:outerShdw>
                </a:effectLst>
                <a:latin typeface="Mestiza" panose="00000500000000000000" pitchFamily="50" charset="0"/>
              </a:rPr>
              <a:t> MÉDICO</a:t>
            </a:r>
            <a:endParaRPr lang="es-MX" sz="1200" b="1" dirty="0">
              <a:solidFill>
                <a:schemeClr val="tx1"/>
              </a:solidFill>
              <a:effectLst>
                <a:outerShdw blurRad="38100" dist="38100" dir="2700000" algn="tl">
                  <a:srgbClr val="000000">
                    <a:alpha val="43137"/>
                  </a:srgbClr>
                </a:outerShdw>
              </a:effectLst>
              <a:latin typeface="Mestiza" panose="00000500000000000000" pitchFamily="50" charset="0"/>
            </a:endParaRPr>
          </a:p>
        </p:txBody>
      </p:sp>
      <p:cxnSp>
        <p:nvCxnSpPr>
          <p:cNvPr id="8" name="Conector recto 7">
            <a:extLst>
              <a:ext uri="{FF2B5EF4-FFF2-40B4-BE49-F238E27FC236}">
                <a16:creationId xmlns:a16="http://schemas.microsoft.com/office/drawing/2014/main" id="{EF319BD2-1C5D-4831-5FD1-20E4B16C6AEE}"/>
              </a:ext>
            </a:extLst>
          </p:cNvPr>
          <p:cNvCxnSpPr>
            <a:cxnSpLocks/>
          </p:cNvCxnSpPr>
          <p:nvPr userDrawn="1"/>
        </p:nvCxnSpPr>
        <p:spPr>
          <a:xfrm>
            <a:off x="-17850" y="836712"/>
            <a:ext cx="9180512" cy="0"/>
          </a:xfrm>
          <a:prstGeom prst="line">
            <a:avLst/>
          </a:prstGeom>
          <a:ln w="38100">
            <a:solidFill>
              <a:srgbClr val="651D3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895B5F5-A954-9697-9B67-7C7A1EAEC252}"/>
              </a:ext>
            </a:extLst>
          </p:cNvPr>
          <p:cNvCxnSpPr>
            <a:cxnSpLocks/>
          </p:cNvCxnSpPr>
          <p:nvPr userDrawn="1"/>
        </p:nvCxnSpPr>
        <p:spPr>
          <a:xfrm>
            <a:off x="-18662" y="6669360"/>
            <a:ext cx="9180512" cy="0"/>
          </a:xfrm>
          <a:prstGeom prst="line">
            <a:avLst/>
          </a:prstGeom>
          <a:ln w="38100">
            <a:solidFill>
              <a:srgbClr val="C9C2BA"/>
            </a:solidFill>
          </a:ln>
        </p:spPr>
        <p:style>
          <a:lnRef idx="1">
            <a:schemeClr val="accent1"/>
          </a:lnRef>
          <a:fillRef idx="0">
            <a:schemeClr val="accent1"/>
          </a:fillRef>
          <a:effectRef idx="0">
            <a:schemeClr val="accent1"/>
          </a:effectRef>
          <a:fontRef idx="minor">
            <a:schemeClr val="tx1"/>
          </a:fontRef>
        </p:style>
      </p:cxnSp>
      <p:pic>
        <p:nvPicPr>
          <p:cNvPr id="22" name="1 Imagen" descr="Logotipo, nombre de la empresa&#10;&#10;Descripción generada automáticamente"/>
          <p:cNvPicPr/>
          <p:nvPr userDrawn="1"/>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030" t="28403" r="12347" b="28624"/>
          <a:stretch/>
        </p:blipFill>
        <p:spPr>
          <a:xfrm>
            <a:off x="1079832" y="27823"/>
            <a:ext cx="1980000" cy="756000"/>
          </a:xfrm>
          <a:prstGeom prst="rect">
            <a:avLst/>
          </a:prstGeom>
        </p:spPr>
      </p:pic>
      <p:pic>
        <p:nvPicPr>
          <p:cNvPr id="24" name="Imagen 23"/>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8542" t="5195" r="4129" b="57814"/>
          <a:stretch/>
        </p:blipFill>
        <p:spPr bwMode="auto">
          <a:xfrm>
            <a:off x="251520" y="28507"/>
            <a:ext cx="640020" cy="706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hyperlink" Target="http://www.conamed.gob.mx/cmam/ie.php"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cames.gob.mx/cames/informes/informe_anual_2021.pdf"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tramitessinaloa.gob.mx/" TargetMode="External"/><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jf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www.cames.gob.mx/" TargetMode="External"/><Relationship Id="rId5" Type="http://schemas.openxmlformats.org/officeDocument/2006/relationships/hyperlink" Target="https://cames.transparenciasinaloa.gob.mx/obligaciones-de-transparencia-de-la-comision-de-arbitraje-medico-del-estado-de-sinaloa-cames/" TargetMode="External"/><Relationship Id="rId4" Type="http://schemas.openxmlformats.org/officeDocument/2006/relationships/hyperlink" Target="https://armonizacioncontable.sinaloa.gob.mx/detalle/organismo.aspx?id=1"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docs.google.com/forms/d/1sdAhEqvQalx7Kpbj5l5i60I-Nl5BWHE4bSMOYZWaqXo/viewform?edit_requested=true" TargetMode="External"/><Relationship Id="rId7"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8.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844A6D-ADE3-4ECF-A721-FA31BD3E5BC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1</a:t>
            </a:fld>
            <a:endParaRPr lang="es-MX" dirty="0"/>
          </a:p>
        </p:txBody>
      </p:sp>
      <p:graphicFrame>
        <p:nvGraphicFramePr>
          <p:cNvPr id="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696827659"/>
              </p:ext>
            </p:extLst>
          </p:nvPr>
        </p:nvGraphicFramePr>
        <p:xfrm>
          <a:off x="465472" y="1628800"/>
          <a:ext cx="8352928" cy="3077655"/>
        </p:xfrm>
        <a:graphic>
          <a:graphicData uri="http://schemas.openxmlformats.org/drawingml/2006/table">
            <a:tbl>
              <a:tblPr firstRow="1" bandRow="1">
                <a:effectLst/>
                <a:tableStyleId>{5C22544A-7EE6-4342-B048-85BDC9FD1C3A}</a:tableStyleId>
              </a:tblPr>
              <a:tblGrid>
                <a:gridCol w="8352928">
                  <a:extLst>
                    <a:ext uri="{9D8B030D-6E8A-4147-A177-3AD203B41FA5}">
                      <a16:colId xmlns:a16="http://schemas.microsoft.com/office/drawing/2014/main" val="20000"/>
                    </a:ext>
                  </a:extLst>
                </a:gridCol>
              </a:tblGrid>
              <a:tr h="1023334">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El programa </a:t>
                      </a:r>
                      <a:r>
                        <a:rPr lang="es-MX" sz="1100" b="1" dirty="0" smtClean="0">
                          <a:solidFill>
                            <a:schemeClr val="tx1"/>
                          </a:solidFill>
                          <a:effectLst/>
                          <a:latin typeface="Mestiza" panose="00000500000000000000" pitchFamily="50" charset="0"/>
                          <a:ea typeface="Calibri"/>
                          <a:cs typeface="Times New Roman"/>
                        </a:rPr>
                        <a:t>Arbitraje</a:t>
                      </a:r>
                      <a:r>
                        <a:rPr lang="es-MX" sz="1100" b="1" baseline="0" dirty="0" smtClean="0">
                          <a:solidFill>
                            <a:schemeClr val="tx1"/>
                          </a:solidFill>
                          <a:effectLst/>
                          <a:latin typeface="Mestiza" panose="00000500000000000000" pitchFamily="50" charset="0"/>
                          <a:ea typeface="Calibri"/>
                          <a:cs typeface="Times New Roman"/>
                        </a:rPr>
                        <a:t> Médico </a:t>
                      </a:r>
                      <a:r>
                        <a:rPr lang="es-MX" sz="1100" b="0" baseline="0" dirty="0" smtClean="0">
                          <a:solidFill>
                            <a:schemeClr val="tx1"/>
                          </a:solidFill>
                          <a:effectLst/>
                          <a:latin typeface="Mestiza" panose="00000500000000000000" pitchFamily="50" charset="0"/>
                          <a:ea typeface="Calibri"/>
                          <a:cs typeface="Times New Roman"/>
                        </a:rPr>
                        <a:t>es operado por la Comisión de Arbitraje Médico del Estado de Sinaloa (CAMES), y fue creada en el año 2000 como un órgano desconcentrado de la Secretaría de Salud, con plena autonomía técnica y administrativa, para emitir opiniones, acuerdos, dictámenes y laudos, con funciones de conciliación y arbitraje. Su misión es contribuir a la solución de conflictos suscitados entre los usuarios y los prestadores de servicios de salud; manteniendo como visión la de ser reconocida como una instancia de justicia alternativa, para dirimir los conflictos que puedan surgir de la prestación de los servicios de la atención médica.</a:t>
                      </a:r>
                    </a:p>
                    <a:p>
                      <a:pPr algn="just">
                        <a:lnSpc>
                          <a:spcPct val="15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100" b="0" baseline="0" dirty="0" smtClean="0">
                          <a:solidFill>
                            <a:schemeClr val="tx1"/>
                          </a:solidFill>
                          <a:effectLst/>
                          <a:latin typeface="Mestiza" panose="00000500000000000000" pitchFamily="50" charset="0"/>
                          <a:ea typeface="Calibri"/>
                          <a:cs typeface="Times New Roman"/>
                        </a:rPr>
                        <a:t>El problema público de dicho programa son los usuarios de los servicios de salud, que presentan un aumento en las inconformidades por la atención médica recibida, las instancias desconocen de justicia alternativa en salud.</a:t>
                      </a:r>
                    </a:p>
                    <a:p>
                      <a:pPr algn="just">
                        <a:lnSpc>
                          <a:spcPct val="15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El objetivo general del programa es dar solución a las controversias suscitadas durante la atención médica como un organismo de justicia alternativa, mediante la orientación, asesoría especializada, gestión, conciliación, arbitraje y dictaminación de los asuntos planteados, así como mediante la capacitación y difusión al personal de las áreas de la salud.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3 CuadroTexto">
            <a:extLst>
              <a:ext uri="{FF2B5EF4-FFF2-40B4-BE49-F238E27FC236}">
                <a16:creationId xmlns:a16="http://schemas.microsoft.com/office/drawing/2014/main" id="{4A9E74F1-8E17-4916-A51F-D8C478B0A13E}"/>
              </a:ext>
            </a:extLst>
          </p:cNvPr>
          <p:cNvSpPr txBox="1"/>
          <p:nvPr/>
        </p:nvSpPr>
        <p:spPr>
          <a:xfrm>
            <a:off x="607987" y="1002214"/>
            <a:ext cx="4684093" cy="338554"/>
          </a:xfrm>
          <a:prstGeom prst="rect">
            <a:avLst/>
          </a:prstGeom>
          <a:noFill/>
        </p:spPr>
        <p:txBody>
          <a:bodyPr wrap="square" rtlCol="0">
            <a:spAutoFit/>
          </a:bodyPr>
          <a:lstStyle/>
          <a:p>
            <a:r>
              <a:rPr lang="es-MX" sz="1600" b="1" dirty="0">
                <a:solidFill>
                  <a:srgbClr val="651D32"/>
                </a:solidFill>
                <a:effectLst>
                  <a:outerShdw blurRad="38100" dist="38100" dir="2700000" algn="tl">
                    <a:srgbClr val="000000">
                      <a:alpha val="43137"/>
                    </a:srgbClr>
                  </a:outerShdw>
                </a:effectLst>
                <a:latin typeface="Mestiza" panose="00000500000000000000" pitchFamily="50" charset="0"/>
              </a:rPr>
              <a:t>Descripción </a:t>
            </a:r>
            <a:r>
              <a:rPr lang="es-MX" sz="1600" b="1" dirty="0" smtClean="0">
                <a:solidFill>
                  <a:srgbClr val="651D32"/>
                </a:solidFill>
                <a:effectLst>
                  <a:outerShdw blurRad="38100" dist="38100" dir="2700000" algn="tl">
                    <a:srgbClr val="000000">
                      <a:alpha val="43137"/>
                    </a:srgbClr>
                  </a:outerShdw>
                </a:effectLst>
                <a:latin typeface="Mestiza" panose="00000500000000000000" pitchFamily="50" charset="0"/>
              </a:rPr>
              <a:t>del Programa</a:t>
            </a:r>
            <a:endParaRPr lang="es-MX" sz="1600" b="1" dirty="0">
              <a:solidFill>
                <a:srgbClr val="651D32"/>
              </a:solidFill>
              <a:effectLst>
                <a:outerShdw blurRad="38100" dist="38100" dir="2700000" algn="tl">
                  <a:srgbClr val="000000">
                    <a:alpha val="43137"/>
                  </a:srgbClr>
                </a:outerShdw>
              </a:effectLst>
              <a:latin typeface="Mestiza" panose="00000500000000000000" pitchFamily="50" charset="0"/>
            </a:endParaRPr>
          </a:p>
        </p:txBody>
      </p:sp>
      <p:sp>
        <p:nvSpPr>
          <p:cNvPr id="6" name="4 Elipse">
            <a:extLst>
              <a:ext uri="{FF2B5EF4-FFF2-40B4-BE49-F238E27FC236}">
                <a16:creationId xmlns:a16="http://schemas.microsoft.com/office/drawing/2014/main" id="{9A6297A6-2255-4B14-AB75-F1093ADB9269}"/>
              </a:ext>
            </a:extLst>
          </p:cNvPr>
          <p:cNvSpPr>
            <a:spLocks noChangeAspect="1"/>
          </p:cNvSpPr>
          <p:nvPr/>
        </p:nvSpPr>
        <p:spPr>
          <a:xfrm>
            <a:off x="251520" y="969692"/>
            <a:ext cx="371108" cy="371108"/>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1</a:t>
            </a:r>
          </a:p>
        </p:txBody>
      </p:sp>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999096927"/>
              </p:ext>
            </p:extLst>
          </p:nvPr>
        </p:nvGraphicFramePr>
        <p:xfrm>
          <a:off x="475479" y="4869160"/>
          <a:ext cx="4166457" cy="1317435"/>
        </p:xfrm>
        <a:graphic>
          <a:graphicData uri="http://schemas.openxmlformats.org/drawingml/2006/table">
            <a:tbl>
              <a:tblPr firstRow="1" bandRow="1">
                <a:effectLst/>
                <a:tableStyleId>{5C22544A-7EE6-4342-B048-85BDC9FD1C3A}</a:tableStyleId>
              </a:tblPr>
              <a:tblGrid>
                <a:gridCol w="4166457">
                  <a:extLst>
                    <a:ext uri="{9D8B030D-6E8A-4147-A177-3AD203B41FA5}">
                      <a16:colId xmlns:a16="http://schemas.microsoft.com/office/drawing/2014/main" val="20000"/>
                    </a:ext>
                  </a:extLst>
                </a:gridCol>
              </a:tblGrid>
              <a:tr h="1023334">
                <a:tc>
                  <a:txBody>
                    <a:bodyPr/>
                    <a:lstStyle/>
                    <a:p>
                      <a:pPr marL="171450" indent="-171450" algn="just">
                        <a:lnSpc>
                          <a:spcPct val="150000"/>
                        </a:lnSpc>
                        <a:spcAft>
                          <a:spcPts val="0"/>
                        </a:spcAft>
                        <a:buClr>
                          <a:srgbClr val="C9C2BA"/>
                        </a:buClr>
                        <a:buFont typeface="Wingdings" panose="05000000000000000000" pitchFamily="2" charset="2"/>
                        <a:buChar char="Ø"/>
                      </a:pPr>
                      <a:r>
                        <a:rPr lang="es-MX" sz="1100" b="0" dirty="0" smtClean="0">
                          <a:solidFill>
                            <a:schemeClr val="tx1"/>
                          </a:solidFill>
                          <a:effectLst/>
                          <a:latin typeface="Mestiza" panose="00000500000000000000" pitchFamily="50" charset="0"/>
                          <a:ea typeface="Calibri"/>
                          <a:cs typeface="Times New Roman"/>
                        </a:rPr>
                        <a:t>Actividades que realiza el programa:</a:t>
                      </a:r>
                    </a:p>
                    <a:p>
                      <a:pPr marL="360000" indent="-171450" algn="just">
                        <a:lnSpc>
                          <a:spcPct val="150000"/>
                        </a:lnSpc>
                        <a:spcAft>
                          <a:spcPts val="0"/>
                        </a:spcAft>
                        <a:buFont typeface="Arial" panose="020B0604020202020204" pitchFamily="34" charset="0"/>
                        <a:buChar char="•"/>
                      </a:pPr>
                      <a:r>
                        <a:rPr lang="es-MX" sz="1100" b="0" dirty="0" smtClean="0">
                          <a:solidFill>
                            <a:schemeClr val="tx1"/>
                          </a:solidFill>
                          <a:effectLst/>
                          <a:latin typeface="Mestiza" panose="00000500000000000000" pitchFamily="50" charset="0"/>
                          <a:ea typeface="Calibri"/>
                          <a:cs typeface="Times New Roman"/>
                        </a:rPr>
                        <a:t>Atención de quejas mediante la conciliación y el arbitraje.</a:t>
                      </a:r>
                    </a:p>
                    <a:p>
                      <a:pPr marL="360000" indent="-171450" algn="just">
                        <a:lnSpc>
                          <a:spcPct val="150000"/>
                        </a:lnSpc>
                        <a:spcAft>
                          <a:spcPts val="0"/>
                        </a:spcAft>
                        <a:buFont typeface="Arial" panose="020B0604020202020204" pitchFamily="34" charset="0"/>
                        <a:buChar char="•"/>
                      </a:pPr>
                      <a:r>
                        <a:rPr lang="es-MX" sz="1100" b="0" dirty="0" smtClean="0">
                          <a:solidFill>
                            <a:schemeClr val="tx1"/>
                          </a:solidFill>
                          <a:effectLst/>
                          <a:latin typeface="Mestiza" panose="00000500000000000000" pitchFamily="50" charset="0"/>
                          <a:ea typeface="Calibri"/>
                          <a:cs typeface="Times New Roman"/>
                        </a:rPr>
                        <a:t>Asesoría especializada y orientación.</a:t>
                      </a:r>
                    </a:p>
                    <a:p>
                      <a:pPr marL="360000" indent="-171450" algn="just">
                        <a:lnSpc>
                          <a:spcPct val="150000"/>
                        </a:lnSpc>
                        <a:spcAft>
                          <a:spcPts val="0"/>
                        </a:spcAft>
                        <a:buFont typeface="Arial" panose="020B0604020202020204" pitchFamily="34" charset="0"/>
                        <a:buChar char="•"/>
                      </a:pPr>
                      <a:r>
                        <a:rPr lang="es-MX" sz="1100" b="0" dirty="0" smtClean="0">
                          <a:solidFill>
                            <a:schemeClr val="tx1"/>
                          </a:solidFill>
                          <a:effectLst/>
                          <a:latin typeface="Mestiza" panose="00000500000000000000" pitchFamily="50" charset="0"/>
                          <a:ea typeface="Calibri"/>
                          <a:cs typeface="Times New Roman"/>
                        </a:rPr>
                        <a:t>Gestión para la atención médica.</a:t>
                      </a:r>
                    </a:p>
                    <a:p>
                      <a:pPr marL="360000" indent="-171450" algn="just">
                        <a:lnSpc>
                          <a:spcPct val="150000"/>
                        </a:lnSpc>
                        <a:spcAft>
                          <a:spcPts val="0"/>
                        </a:spcAft>
                        <a:buFont typeface="Arial" panose="020B0604020202020204" pitchFamily="34" charset="0"/>
                        <a:buChar char="•"/>
                      </a:pPr>
                      <a:r>
                        <a:rPr lang="es-MX" sz="1100" b="0" dirty="0" smtClean="0">
                          <a:solidFill>
                            <a:schemeClr val="tx1"/>
                          </a:solidFill>
                          <a:effectLst/>
                          <a:latin typeface="Mestiza" panose="00000500000000000000" pitchFamily="50" charset="0"/>
                          <a:ea typeface="Calibri"/>
                          <a:cs typeface="Times New Roman"/>
                        </a:rPr>
                        <a:t>Dictámenes.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b="14901"/>
          <a:stretch/>
        </p:blipFill>
        <p:spPr>
          <a:xfrm>
            <a:off x="4788025" y="4817078"/>
            <a:ext cx="3942392" cy="1772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480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10</a:t>
            </a:fld>
            <a:endParaRPr lang="es-MX" dirty="0"/>
          </a:p>
        </p:txBody>
      </p:sp>
      <p:sp>
        <p:nvSpPr>
          <p:cNvPr id="21" name="20 Elipse"/>
          <p:cNvSpPr/>
          <p:nvPr/>
        </p:nvSpPr>
        <p:spPr>
          <a:xfrm>
            <a:off x="24076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9</a:t>
            </a:r>
          </a:p>
        </p:txBody>
      </p:sp>
      <p:sp>
        <p:nvSpPr>
          <p:cNvPr id="2" name="3 CuadroTexto">
            <a:extLst>
              <a:ext uri="{FF2B5EF4-FFF2-40B4-BE49-F238E27FC236}">
                <a16:creationId xmlns:a16="http://schemas.microsoft.com/office/drawing/2014/main" id="{98E40C20-BD6E-C708-F079-96F29A37D6BE}"/>
              </a:ext>
            </a:extLst>
          </p:cNvPr>
          <p:cNvSpPr txBox="1"/>
          <p:nvPr/>
        </p:nvSpPr>
        <p:spPr>
          <a:xfrm>
            <a:off x="611560" y="1002214"/>
            <a:ext cx="4392488" cy="338554"/>
          </a:xfrm>
          <a:prstGeom prst="rect">
            <a:avLst/>
          </a:prstGeom>
          <a:noFill/>
        </p:spPr>
        <p:txBody>
          <a:bodyPr wrap="square" rtlCol="0">
            <a:spAutoFit/>
          </a:bodyPr>
          <a:lstStyle>
            <a:defPPr>
              <a:defRPr lang="es-MX"/>
            </a:defPPr>
            <a:lvl1pPr>
              <a:defRPr sz="1600" b="1">
                <a:solidFill>
                  <a:srgbClr val="742E43"/>
                </a:solidFill>
                <a:effectLst>
                  <a:outerShdw blurRad="38100" dist="38100" dir="2700000" algn="tl">
                    <a:srgbClr val="000000">
                      <a:alpha val="43137"/>
                    </a:srgbClr>
                  </a:outerShdw>
                </a:effectLst>
                <a:latin typeface="Mestiza" panose="00000500000000000000" pitchFamily="50" charset="0"/>
              </a:defRPr>
            </a:lvl1pPr>
          </a:lstStyle>
          <a:p>
            <a:r>
              <a:rPr lang="es-MX" dirty="0" smtClean="0"/>
              <a:t>Recomendaciones</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1738912944"/>
              </p:ext>
            </p:extLst>
          </p:nvPr>
        </p:nvGraphicFramePr>
        <p:xfrm>
          <a:off x="611560" y="2218363"/>
          <a:ext cx="7992887" cy="4270925"/>
        </p:xfrm>
        <a:graphic>
          <a:graphicData uri="http://schemas.openxmlformats.org/drawingml/2006/table">
            <a:tbl>
              <a:tblPr firstRow="1" firstCol="1" bandRow="1"/>
              <a:tblGrid>
                <a:gridCol w="1613244">
                  <a:extLst>
                    <a:ext uri="{9D8B030D-6E8A-4147-A177-3AD203B41FA5}">
                      <a16:colId xmlns:a16="http://schemas.microsoft.com/office/drawing/2014/main" val="1446242587"/>
                    </a:ext>
                  </a:extLst>
                </a:gridCol>
                <a:gridCol w="6379643">
                  <a:extLst>
                    <a:ext uri="{9D8B030D-6E8A-4147-A177-3AD203B41FA5}">
                      <a16:colId xmlns:a16="http://schemas.microsoft.com/office/drawing/2014/main" val="3900480625"/>
                    </a:ext>
                  </a:extLst>
                </a:gridCol>
              </a:tblGrid>
              <a:tr h="418549">
                <a:tc>
                  <a:txBody>
                    <a:bodyPr/>
                    <a:lstStyle/>
                    <a:p>
                      <a:pPr algn="ctr">
                        <a:lnSpc>
                          <a:spcPct val="150000"/>
                        </a:lnSpc>
                        <a:spcAft>
                          <a:spcPts val="0"/>
                        </a:spcAft>
                      </a:pPr>
                      <a:r>
                        <a:rPr lang="es-MX" sz="1100" b="1">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Sección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50000"/>
                        </a:lnSpc>
                        <a:spcAft>
                          <a:spcPts val="0"/>
                        </a:spcAft>
                      </a:pPr>
                      <a:r>
                        <a:rPr lang="es-MX" sz="1100" b="1" dirty="0">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Recomendación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extLst>
                  <a:ext uri="{0D108BD9-81ED-4DB2-BD59-A6C34878D82A}">
                    <a16:rowId xmlns:a16="http://schemas.microsoft.com/office/drawing/2014/main" val="3474110732"/>
                  </a:ext>
                </a:extLst>
              </a:tr>
              <a:tr h="1512168">
                <a:tc>
                  <a:txBody>
                    <a:bodyPr/>
                    <a:lstStyle/>
                    <a:p>
                      <a:pPr algn="ctr">
                        <a:lnSpc>
                          <a:spcPct val="115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Diseño</a:t>
                      </a: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Elaborar un documento (estudio o diagnóstico) que cuente con las siguientes </a:t>
                      </a: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características:</a:t>
                      </a:r>
                    </a:p>
                    <a:p>
                      <a:pPr marL="360000" lvl="0" indent="-228600" algn="just">
                        <a:lnSpc>
                          <a:spcPct val="150000"/>
                        </a:lnSpc>
                        <a:spcAft>
                          <a:spcPts val="0"/>
                        </a:spcAft>
                        <a:buFont typeface="+mj-lt"/>
                        <a:buAutoNum type="arabicPeriod"/>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Causas</a:t>
                      </a:r>
                      <a:r>
                        <a:rPr lang="es-MX" sz="1100" dirty="0">
                          <a:effectLst/>
                          <a:latin typeface="Mestiza" panose="00000500000000000000" pitchFamily="50" charset="0"/>
                          <a:ea typeface="Calibri" panose="020F0502020204030204" pitchFamily="34" charset="0"/>
                          <a:cs typeface="Times New Roman" panose="02020603050405020304" pitchFamily="18" charset="0"/>
                        </a:rPr>
                        <a:t>, efectos y características del problema.</a:t>
                      </a:r>
                    </a:p>
                    <a:p>
                      <a:pPr marL="360000" lvl="0" indent="-228600" algn="just">
                        <a:lnSpc>
                          <a:spcPct val="150000"/>
                        </a:lnSpc>
                        <a:spcAft>
                          <a:spcPts val="0"/>
                        </a:spcAft>
                        <a:buFont typeface="+mj-lt"/>
                        <a:buAutoNum type="arabicPeriod"/>
                      </a:pPr>
                      <a:r>
                        <a:rPr lang="es-MX" sz="1100" dirty="0">
                          <a:effectLst/>
                          <a:latin typeface="Mestiza" panose="00000500000000000000" pitchFamily="50" charset="0"/>
                          <a:ea typeface="Calibri" panose="020F0502020204030204" pitchFamily="34" charset="0"/>
                          <a:cs typeface="Times New Roman" panose="02020603050405020304" pitchFamily="18" charset="0"/>
                        </a:rPr>
                        <a:t>Cuantificación y características de la población que presenta el problema.</a:t>
                      </a:r>
                    </a:p>
                    <a:p>
                      <a:pPr marL="360000" lvl="0" indent="-228600" algn="just">
                        <a:lnSpc>
                          <a:spcPct val="150000"/>
                        </a:lnSpc>
                        <a:spcAft>
                          <a:spcPts val="0"/>
                        </a:spcAft>
                        <a:buFont typeface="+mj-lt"/>
                        <a:buAutoNum type="arabicPeriod"/>
                      </a:pPr>
                      <a:r>
                        <a:rPr lang="es-MX" sz="1100" dirty="0">
                          <a:effectLst/>
                          <a:latin typeface="Mestiza" panose="00000500000000000000" pitchFamily="50" charset="0"/>
                          <a:ea typeface="Calibri" panose="020F0502020204030204" pitchFamily="34" charset="0"/>
                          <a:cs typeface="Times New Roman" panose="02020603050405020304" pitchFamily="18" charset="0"/>
                        </a:rPr>
                        <a:t>Ubicación territorial de la población que presenta el problema.</a:t>
                      </a:r>
                    </a:p>
                    <a:p>
                      <a:pPr marL="360000" lvl="0" indent="-228600" algn="just">
                        <a:lnSpc>
                          <a:spcPct val="150000"/>
                        </a:lnSpc>
                        <a:spcAft>
                          <a:spcPts val="0"/>
                        </a:spcAft>
                        <a:buFont typeface="+mj-lt"/>
                        <a:buAutoNum type="arabicPeriod"/>
                      </a:pPr>
                      <a:r>
                        <a:rPr lang="es-MX" sz="1100" dirty="0">
                          <a:effectLst/>
                          <a:latin typeface="Mestiza" panose="00000500000000000000" pitchFamily="50" charset="0"/>
                          <a:ea typeface="Calibri" panose="020F0502020204030204" pitchFamily="34" charset="0"/>
                          <a:cs typeface="Times New Roman" panose="02020603050405020304" pitchFamily="18" charset="0"/>
                        </a:rPr>
                        <a:t>El plazo para su revisión y su actualización.</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496641112"/>
                  </a:ext>
                </a:extLst>
              </a:tr>
              <a:tr h="720080">
                <a:tc rowSpan="4">
                  <a:txBody>
                    <a:bodyPr/>
                    <a:lstStyle/>
                    <a:p>
                      <a:pPr algn="ctr">
                        <a:lnSpc>
                          <a:spcPct val="100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Medición de </a:t>
                      </a:r>
                    </a:p>
                    <a:p>
                      <a:pPr algn="ctr">
                        <a:lnSpc>
                          <a:spcPct val="100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resultados</a:t>
                      </a: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Llevar a cabo un estudio detallado sobre los recursos humanos, financieros, tecnológicos y de infraestructura insuficientes, así como la falta de los recursos didácticos.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931883667"/>
                  </a:ext>
                </a:extLst>
              </a:tr>
              <a:tr h="648072">
                <a:tc vMerge="1">
                  <a:txBody>
                    <a:bodyPr/>
                    <a:lstStyle/>
                    <a:p>
                      <a:pPr algn="ctr">
                        <a:lnSpc>
                          <a:spcPct val="100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Gestionar una mejor accesibilidad física para todas las personas que lo necesiten (personas con alguna discapacidad).</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3212525469"/>
                  </a:ext>
                </a:extLst>
              </a:tr>
              <a:tr h="504056">
                <a:tc vMerge="1">
                  <a:txBody>
                    <a:bodyPr/>
                    <a:lstStyle/>
                    <a:p>
                      <a:pPr algn="ctr">
                        <a:lnSpc>
                          <a:spcPct val="100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Llevar a cabo capacitaciones constantes y permanentes al personal.</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570532201"/>
                  </a:ext>
                </a:extLst>
              </a:tr>
              <a:tr h="468000">
                <a:tc vMerge="1">
                  <a:txBody>
                    <a:bodyPr/>
                    <a:lstStyle/>
                    <a:p>
                      <a:pPr algn="ctr">
                        <a:lnSpc>
                          <a:spcPct val="100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Realizar campañas de difusión masiva de los servicios que ofrece el programa para todos los usuarios.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4013885322"/>
                  </a:ext>
                </a:extLst>
              </a:tr>
            </a:tbl>
          </a:graphicData>
        </a:graphic>
      </p:graphicFrame>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613449108"/>
              </p:ext>
            </p:extLst>
          </p:nvPr>
        </p:nvGraphicFramePr>
        <p:xfrm>
          <a:off x="539551" y="1484784"/>
          <a:ext cx="8136903" cy="648072"/>
        </p:xfrm>
        <a:graphic>
          <a:graphicData uri="http://schemas.openxmlformats.org/drawingml/2006/table">
            <a:tbl>
              <a:tblPr firstRow="1" bandRow="1">
                <a:effectLst/>
                <a:tableStyleId>{5C22544A-7EE6-4342-B048-85BDC9FD1C3A}</a:tableStyleId>
              </a:tblPr>
              <a:tblGrid>
                <a:gridCol w="8136903">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A continuación,</a:t>
                      </a:r>
                      <a:r>
                        <a:rPr lang="es-MX" sz="1100" b="0" baseline="0" dirty="0" smtClean="0">
                          <a:solidFill>
                            <a:schemeClr val="tx1"/>
                          </a:solidFill>
                          <a:effectLst/>
                          <a:latin typeface="Mestiza" panose="00000500000000000000" pitchFamily="50" charset="0"/>
                          <a:ea typeface="Calibri"/>
                          <a:cs typeface="Times New Roman"/>
                        </a:rPr>
                        <a:t> se presentan las recomendaciones necesarias por sección de la evaluación, asimismo, se pretende atender debilidades y/o amenazas que presenta el Programa.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2091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11</a:t>
            </a:fld>
            <a:endParaRPr lang="es-MX" dirty="0"/>
          </a:p>
        </p:txBody>
      </p:sp>
      <p:sp>
        <p:nvSpPr>
          <p:cNvPr id="21" name="20 Elipse"/>
          <p:cNvSpPr/>
          <p:nvPr/>
        </p:nvSpPr>
        <p:spPr>
          <a:xfrm>
            <a:off x="240760" y="980728"/>
            <a:ext cx="540000" cy="540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latin typeface="Mestiza" panose="00000500000000000000" pitchFamily="50" charset="0"/>
              </a:rPr>
              <a:t>10</a:t>
            </a:r>
            <a:endParaRPr lang="es-MX" sz="1400" b="1" dirty="0">
              <a:solidFill>
                <a:schemeClr val="bg1"/>
              </a:solidFill>
              <a:effectLst>
                <a:outerShdw blurRad="38100" dist="38100" dir="2700000" algn="tl">
                  <a:srgbClr val="000000">
                    <a:alpha val="43137"/>
                  </a:srgbClr>
                </a:outerShdw>
              </a:effectLst>
              <a:latin typeface="Mestiza" panose="00000500000000000000" pitchFamily="50" charset="0"/>
            </a:endParaRPr>
          </a:p>
        </p:txBody>
      </p:sp>
      <p:sp>
        <p:nvSpPr>
          <p:cNvPr id="2" name="3 CuadroTexto">
            <a:extLst>
              <a:ext uri="{FF2B5EF4-FFF2-40B4-BE49-F238E27FC236}">
                <a16:creationId xmlns:a16="http://schemas.microsoft.com/office/drawing/2014/main" id="{98E40C20-BD6E-C708-F079-96F29A37D6BE}"/>
              </a:ext>
            </a:extLst>
          </p:cNvPr>
          <p:cNvSpPr txBox="1"/>
          <p:nvPr/>
        </p:nvSpPr>
        <p:spPr>
          <a:xfrm>
            <a:off x="748305" y="1081451"/>
            <a:ext cx="3888432" cy="338554"/>
          </a:xfrm>
          <a:prstGeom prst="rect">
            <a:avLst/>
          </a:prstGeom>
          <a:noFill/>
        </p:spPr>
        <p:txBody>
          <a:bodyPr wrap="square" rtlCol="0">
            <a:spAutoFit/>
          </a:bodyPr>
          <a:lstStyle/>
          <a:p>
            <a:r>
              <a:rPr lang="es-MX" sz="1600" b="1" dirty="0" smtClean="0">
                <a:solidFill>
                  <a:srgbClr val="742E43"/>
                </a:solidFill>
                <a:effectLst>
                  <a:outerShdw blurRad="38100" dist="38100" dir="2700000" algn="tl">
                    <a:srgbClr val="000000">
                      <a:alpha val="43137"/>
                    </a:srgbClr>
                  </a:outerShdw>
                </a:effectLst>
                <a:latin typeface="Mestiza" panose="00000500000000000000" pitchFamily="50" charset="0"/>
              </a:rPr>
              <a:t>Valoración final de Programa</a:t>
            </a:r>
            <a:endParaRPr lang="es-MX" sz="1600" b="1" dirty="0">
              <a:solidFill>
                <a:srgbClr val="742E43"/>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890678409"/>
              </p:ext>
            </p:extLst>
          </p:nvPr>
        </p:nvGraphicFramePr>
        <p:xfrm>
          <a:off x="5076056" y="1933579"/>
          <a:ext cx="3600400" cy="2852462"/>
        </p:xfrm>
        <a:graphic>
          <a:graphicData uri="http://schemas.openxmlformats.org/drawingml/2006/table">
            <a:tbl>
              <a:tblPr firstRow="1" firstCol="1" bandRow="1"/>
              <a:tblGrid>
                <a:gridCol w="2498321">
                  <a:extLst>
                    <a:ext uri="{9D8B030D-6E8A-4147-A177-3AD203B41FA5}">
                      <a16:colId xmlns:a16="http://schemas.microsoft.com/office/drawing/2014/main" val="4247356916"/>
                    </a:ext>
                  </a:extLst>
                </a:gridCol>
                <a:gridCol w="1102079">
                  <a:extLst>
                    <a:ext uri="{9D8B030D-6E8A-4147-A177-3AD203B41FA5}">
                      <a16:colId xmlns:a16="http://schemas.microsoft.com/office/drawing/2014/main" val="3034536759"/>
                    </a:ext>
                  </a:extLst>
                </a:gridCol>
              </a:tblGrid>
              <a:tr h="570493">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 Tema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Calificación ponderada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5224863"/>
                  </a:ext>
                </a:extLst>
              </a:tr>
              <a:tr h="285246">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Diseño</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2.11</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131384"/>
                  </a:ext>
                </a:extLst>
              </a:tr>
              <a:tr h="570493">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Planeación y orientación a 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2.17</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38057071"/>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Cobertura y focalización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4.00</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67443842"/>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Operación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2.67</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1712702"/>
                  </a:ext>
                </a:extLst>
              </a:tr>
              <a:tr h="285246">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Percepción de la población atendida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3</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728875"/>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0.8</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0317071"/>
                  </a:ext>
                </a:extLst>
              </a:tr>
              <a:tr h="285246">
                <a:tc>
                  <a:txBody>
                    <a:bodyPr/>
                    <a:lstStyle/>
                    <a:p>
                      <a:pPr algn="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Valoración </a:t>
                      </a: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final de la evaluación</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2.46</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9336764"/>
                  </a:ext>
                </a:extLst>
              </a:tr>
            </a:tbl>
          </a:graphicData>
        </a:graphic>
      </p:graphicFrame>
      <p:graphicFrame>
        <p:nvGraphicFramePr>
          <p:cNvPr id="11"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3616541337"/>
              </p:ext>
            </p:extLst>
          </p:nvPr>
        </p:nvGraphicFramePr>
        <p:xfrm>
          <a:off x="539552" y="1772816"/>
          <a:ext cx="4248472" cy="3360420"/>
        </p:xfrm>
        <a:graphic>
          <a:graphicData uri="http://schemas.openxmlformats.org/drawingml/2006/table">
            <a:tbl>
              <a:tblPr firstRow="1" bandRow="1">
                <a:effectLst/>
                <a:tableStyleId>{5C22544A-7EE6-4342-B048-85BDC9FD1C3A}</a:tableStyleId>
              </a:tblPr>
              <a:tblGrid>
                <a:gridCol w="4248472">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De acuerdo a las</a:t>
                      </a:r>
                      <a:r>
                        <a:rPr lang="es-MX" sz="1100" b="0" baseline="0" dirty="0" smtClean="0">
                          <a:solidFill>
                            <a:schemeClr val="tx1"/>
                          </a:solidFill>
                          <a:effectLst/>
                          <a:latin typeface="Mestiza" panose="00000500000000000000" pitchFamily="50" charset="0"/>
                          <a:ea typeface="Calibri"/>
                          <a:cs typeface="Times New Roman"/>
                        </a:rPr>
                        <a:t> preguntas que tienen una respuesta binaria y que presentan una calificación, se obtuvieron los resultados que se presentan en el cuadro.</a:t>
                      </a:r>
                    </a:p>
                    <a:p>
                      <a:pPr algn="just">
                        <a:lnSpc>
                          <a:spcPct val="15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MX" sz="1100" b="0" dirty="0" smtClean="0">
                          <a:solidFill>
                            <a:schemeClr val="tx1"/>
                          </a:solidFill>
                          <a:effectLst/>
                          <a:latin typeface="Mestiza" panose="00000500000000000000" pitchFamily="50" charset="0"/>
                          <a:ea typeface="Calibri"/>
                          <a:cs typeface="Times New Roman"/>
                        </a:rPr>
                        <a:t>Como se puede observar, la puntuación global es de </a:t>
                      </a:r>
                      <a:r>
                        <a:rPr lang="es-MX" sz="1100" b="1" dirty="0" smtClean="0">
                          <a:solidFill>
                            <a:schemeClr val="tx1"/>
                          </a:solidFill>
                          <a:effectLst/>
                          <a:latin typeface="Mestiza" panose="00000500000000000000" pitchFamily="50" charset="0"/>
                          <a:ea typeface="Calibri"/>
                          <a:cs typeface="Times New Roman"/>
                        </a:rPr>
                        <a:t>2.46</a:t>
                      </a:r>
                      <a:r>
                        <a:rPr lang="es-MX" sz="1100" b="0" dirty="0" smtClean="0">
                          <a:solidFill>
                            <a:schemeClr val="tx1"/>
                          </a:solidFill>
                          <a:effectLst/>
                          <a:latin typeface="Mestiza" panose="00000500000000000000" pitchFamily="50" charset="0"/>
                          <a:ea typeface="Calibri"/>
                          <a:cs typeface="Times New Roman"/>
                        </a:rPr>
                        <a:t> sobre una calificación máxima de 4 para cada uno de los temas, destacándose las notas de operación,</a:t>
                      </a:r>
                      <a:r>
                        <a:rPr lang="es-MX" sz="1100" b="0" baseline="0" dirty="0" smtClean="0">
                          <a:solidFill>
                            <a:schemeClr val="tx1"/>
                          </a:solidFill>
                          <a:effectLst/>
                          <a:latin typeface="Mestiza" panose="00000500000000000000" pitchFamily="50" charset="0"/>
                          <a:ea typeface="Calibri"/>
                          <a:cs typeface="Times New Roman"/>
                        </a:rPr>
                        <a:t> y cobertura y focalización</a:t>
                      </a:r>
                      <a:r>
                        <a:rPr lang="es-MX" sz="1100" b="0" dirty="0" smtClean="0">
                          <a:solidFill>
                            <a:schemeClr val="tx1"/>
                          </a:solidFill>
                          <a:effectLst/>
                          <a:latin typeface="Mestiza" panose="00000500000000000000" pitchFamily="50" charset="0"/>
                          <a:ea typeface="Calibri"/>
                          <a:cs typeface="Times New Roman"/>
                        </a:rPr>
                        <a:t>, sin embargo, es preciso anotar que este es el primer ejercicio de evaluación de este programa en el estado de Sinaloa por lo que </a:t>
                      </a:r>
                      <a:r>
                        <a:rPr lang="es-MX" sz="1100" b="1" dirty="0" smtClean="0">
                          <a:solidFill>
                            <a:schemeClr val="tx1"/>
                          </a:solidFill>
                          <a:effectLst/>
                          <a:latin typeface="Mestiza" panose="00000500000000000000" pitchFamily="50" charset="0"/>
                          <a:ea typeface="Calibri"/>
                          <a:cs typeface="Times New Roman"/>
                        </a:rPr>
                        <a:t>no hay evaluaciones previas</a:t>
                      </a:r>
                      <a:r>
                        <a:rPr lang="es-MX" sz="1100" b="0" dirty="0" smtClean="0">
                          <a:solidFill>
                            <a:schemeClr val="tx1"/>
                          </a:solidFill>
                          <a:effectLst/>
                          <a:latin typeface="Mestiza" panose="00000500000000000000" pitchFamily="50" charset="0"/>
                          <a:ea typeface="Calibri"/>
                          <a:cs typeface="Times New Roman"/>
                        </a:rPr>
                        <a:t> que permitan contestar las preguntas 16, 17, 18, 19 y 20 en la sección de Planeación y Orientación a Resultados y las preguntas 46, 47, 48, 49, 50 y 51 de la sección de Resultados.</a:t>
                      </a: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6545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2</a:t>
            </a:fld>
            <a:endParaRPr lang="es-MX" dirty="0"/>
          </a:p>
        </p:txBody>
      </p:sp>
      <p:sp>
        <p:nvSpPr>
          <p:cNvPr id="13" name="12 Elipse"/>
          <p:cNvSpPr/>
          <p:nvPr/>
        </p:nvSpPr>
        <p:spPr>
          <a:xfrm>
            <a:off x="251520" y="98072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2</a:t>
            </a:r>
          </a:p>
        </p:txBody>
      </p:sp>
      <p:sp>
        <p:nvSpPr>
          <p:cNvPr id="3" name="3 CuadroTexto">
            <a:extLst>
              <a:ext uri="{FF2B5EF4-FFF2-40B4-BE49-F238E27FC236}">
                <a16:creationId xmlns:a16="http://schemas.microsoft.com/office/drawing/2014/main" id="{BE52F7A6-3E65-E1D7-B042-4D6C5DE443E6}"/>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992D49"/>
                </a:solidFill>
                <a:effectLst>
                  <a:outerShdw blurRad="38100" dist="38100" dir="2700000" algn="tl">
                    <a:srgbClr val="000000">
                      <a:alpha val="43137"/>
                    </a:srgbClr>
                  </a:outerShdw>
                </a:effectLst>
                <a:latin typeface="Mestiza" panose="00000500000000000000" pitchFamily="50" charset="0"/>
              </a:rPr>
              <a:t>Diseño</a:t>
            </a:r>
            <a:endParaRPr lang="es-MX" sz="1600" b="1" dirty="0">
              <a:solidFill>
                <a:srgbClr val="992D49"/>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10"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616311895"/>
              </p:ext>
            </p:extLst>
          </p:nvPr>
        </p:nvGraphicFramePr>
        <p:xfrm>
          <a:off x="251520" y="1485864"/>
          <a:ext cx="3870385" cy="4905756"/>
        </p:xfrm>
        <a:graphic>
          <a:graphicData uri="http://schemas.openxmlformats.org/drawingml/2006/table">
            <a:tbl>
              <a:tblPr firstRow="1" bandRow="1">
                <a:effectLst/>
                <a:tableStyleId>{5C22544A-7EE6-4342-B048-85BDC9FD1C3A}</a:tableStyleId>
              </a:tblPr>
              <a:tblGrid>
                <a:gridCol w="3870385">
                  <a:extLst>
                    <a:ext uri="{9D8B030D-6E8A-4147-A177-3AD203B41FA5}">
                      <a16:colId xmlns:a16="http://schemas.microsoft.com/office/drawing/2014/main" val="20000"/>
                    </a:ext>
                  </a:extLst>
                </a:gridCol>
              </a:tblGrid>
              <a:tr h="792088">
                <a:tc>
                  <a:txBody>
                    <a:bodyPr/>
                    <a:lstStyle/>
                    <a:p>
                      <a:pPr algn="just">
                        <a:lnSpc>
                          <a:spcPct val="130000"/>
                        </a:lnSpc>
                        <a:spcAft>
                          <a:spcPts val="0"/>
                        </a:spcAft>
                      </a:pPr>
                      <a:r>
                        <a:rPr lang="es-MX" sz="1100" b="0" dirty="0" smtClean="0">
                          <a:solidFill>
                            <a:schemeClr val="tx1"/>
                          </a:solidFill>
                          <a:effectLst/>
                          <a:latin typeface="Mestiza" panose="00000500000000000000" pitchFamily="50" charset="0"/>
                          <a:ea typeface="Calibri"/>
                          <a:cs typeface="Times New Roman"/>
                        </a:rPr>
                        <a:t>En este apartado, el programa </a:t>
                      </a:r>
                      <a:r>
                        <a:rPr lang="es-MX" sz="1100" b="0" baseline="0" dirty="0" smtClean="0">
                          <a:solidFill>
                            <a:schemeClr val="tx1"/>
                          </a:solidFill>
                          <a:effectLst/>
                          <a:latin typeface="Mestiza" panose="00000500000000000000" pitchFamily="50" charset="0"/>
                          <a:ea typeface="Calibri"/>
                          <a:cs typeface="Times New Roman"/>
                        </a:rPr>
                        <a:t>destaca lo siguiente:</a:t>
                      </a:r>
                    </a:p>
                    <a:p>
                      <a:pPr algn="just">
                        <a:lnSpc>
                          <a:spcPct val="130000"/>
                        </a:lnSpc>
                        <a:spcAft>
                          <a:spcPts val="0"/>
                        </a:spcAft>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la Norma Oficial Mexicana (NOM), NOM-004-SSA3-2012, del expediente clínico.</a:t>
                      </a:r>
                    </a:p>
                    <a:p>
                      <a:pPr marL="0" indent="0" algn="just">
                        <a:lnSpc>
                          <a:spcPct val="130000"/>
                        </a:lnSpc>
                        <a:spcAft>
                          <a:spcPts val="0"/>
                        </a:spcAft>
                        <a:buClr>
                          <a:schemeClr val="accent3">
                            <a:lumMod val="50000"/>
                          </a:schemeClr>
                        </a:buClr>
                        <a:buFont typeface="Wingdings" panose="05000000000000000000" pitchFamily="2" charset="2"/>
                        <a:buNone/>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se encuentra alineado con el PND 2019 – 2024 y el PSS 2020 -2024, de igual manera con el PED Sinaloa 2017 – 2021 y el PSS 2017 – 2021.</a:t>
                      </a:r>
                    </a:p>
                    <a:p>
                      <a:pPr marL="171450" indent="-171450" algn="just">
                        <a:lnSpc>
                          <a:spcPct val="13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En el Árbol del Problema es posible identificar el problema central del programa.</a:t>
                      </a:r>
                    </a:p>
                    <a:p>
                      <a:pPr marL="171450" indent="-171450" algn="just">
                        <a:lnSpc>
                          <a:spcPct val="13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define su población objetivo.</a:t>
                      </a: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el Informe anual de actividades 2021, realizadas en la CAMES.</a:t>
                      </a:r>
                    </a:p>
                    <a:p>
                      <a:pPr marL="171450" indent="-171450" algn="just">
                        <a:lnSpc>
                          <a:spcPct val="130000"/>
                        </a:lnSpc>
                        <a:spcAft>
                          <a:spcPts val="0"/>
                        </a:spcAft>
                        <a:buClr>
                          <a:schemeClr val="accent3">
                            <a:lumMod val="50000"/>
                          </a:schemeClr>
                        </a:buClr>
                        <a:buFont typeface="Wingdings" panose="05000000000000000000" pitchFamily="2" charset="2"/>
                        <a:buChar char="ü"/>
                      </a:pPr>
                      <a:endParaRPr lang="es-MX" sz="11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el Informe del Consejo Mexicano de Arbitraje Médico “20 años de experiencia”, en donde se hace mención al CAMES y sus resultados.</a:t>
                      </a:r>
                    </a:p>
                    <a:p>
                      <a:pPr marL="171450" indent="-171450" algn="just">
                        <a:lnSpc>
                          <a:spcPct val="130000"/>
                        </a:lnSpc>
                        <a:spcAft>
                          <a:spcPts val="0"/>
                        </a:spcAft>
                        <a:buClr>
                          <a:schemeClr val="accent3">
                            <a:lumMod val="50000"/>
                          </a:schemeClr>
                        </a:buClr>
                        <a:buFont typeface="Wingdings" panose="05000000000000000000" pitchFamily="2" charset="2"/>
                        <a:buChar char="ü"/>
                      </a:pPr>
                      <a:endParaRPr lang="es-MX" sz="11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3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el sitio oficial del CAMES, para cualquier consulta de información relevante del programa.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94831676"/>
              </p:ext>
            </p:extLst>
          </p:nvPr>
        </p:nvGraphicFramePr>
        <p:xfrm>
          <a:off x="4265920" y="1844824"/>
          <a:ext cx="4680520" cy="2294047"/>
        </p:xfrm>
        <a:graphic>
          <a:graphicData uri="http://schemas.openxmlformats.org/drawingml/2006/table">
            <a:tbl>
              <a:tblPr firstRow="1" firstCol="1" bandRow="1"/>
              <a:tblGrid>
                <a:gridCol w="2327153">
                  <a:extLst>
                    <a:ext uri="{9D8B030D-6E8A-4147-A177-3AD203B41FA5}">
                      <a16:colId xmlns:a16="http://schemas.microsoft.com/office/drawing/2014/main" val="4044172872"/>
                    </a:ext>
                  </a:extLst>
                </a:gridCol>
                <a:gridCol w="2353367">
                  <a:extLst>
                    <a:ext uri="{9D8B030D-6E8A-4147-A177-3AD203B41FA5}">
                      <a16:colId xmlns:a16="http://schemas.microsoft.com/office/drawing/2014/main" val="3112103882"/>
                    </a:ext>
                  </a:extLst>
                </a:gridCol>
              </a:tblGrid>
              <a:tr h="358213">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Estatal de Desarrollo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(PED) Sinaloa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2017 – 2021</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Nacional de Desarrollo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(PND) 2019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 2024</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726729170"/>
                  </a:ext>
                </a:extLst>
              </a:tr>
              <a:tr h="534508">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estratégico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II.</a:t>
                      </a: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Tema </a:t>
                      </a:r>
                      <a:r>
                        <a:rPr lang="es-MX" sz="1000" dirty="0">
                          <a:effectLst/>
                          <a:latin typeface="Mestiza" panose="00000500000000000000" pitchFamily="50" charset="0"/>
                          <a:ea typeface="Calibri" panose="020F0502020204030204" pitchFamily="34" charset="0"/>
                          <a:cs typeface="Times New Roman" panose="02020603050405020304" pitchFamily="18" charset="0"/>
                        </a:rPr>
                        <a:t>4</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2. Política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Social,</a:t>
                      </a:r>
                      <a:r>
                        <a:rPr lang="es-MX" sz="1000" baseline="0" dirty="0" smtClean="0">
                          <a:effectLst/>
                          <a:latin typeface="Mestiza" panose="00000500000000000000" pitchFamily="50" charset="0"/>
                          <a:ea typeface="Calibri" panose="020F0502020204030204" pitchFamily="34" charset="0"/>
                          <a:cs typeface="Times New Roman" panose="02020603050405020304" pitchFamily="18" charset="0"/>
                        </a:rPr>
                        <a:t>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Salud </a:t>
                      </a:r>
                      <a:r>
                        <a:rPr lang="es-MX" sz="1000" dirty="0">
                          <a:effectLst/>
                          <a:latin typeface="Mestiza" panose="00000500000000000000" pitchFamily="50" charset="0"/>
                          <a:ea typeface="Calibri" panose="020F0502020204030204" pitchFamily="34" charset="0"/>
                          <a:cs typeface="Times New Roman" panose="02020603050405020304" pitchFamily="18" charset="0"/>
                        </a:rPr>
                        <a:t>para toda la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población</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228881921"/>
                  </a:ext>
                </a:extLst>
              </a:tr>
              <a:tr h="348206">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 Salud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(PSS) 2017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-2021</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 Salud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(PSS) 2020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 2024</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2391402054"/>
                  </a:ext>
                </a:extLst>
              </a:tr>
              <a:tr h="458637">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Política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1.</a:t>
                      </a: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Instrumento 1.2.</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 prioritario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2.</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Estrategia </a:t>
                      </a:r>
                      <a:r>
                        <a:rPr lang="es-MX" sz="1000" dirty="0">
                          <a:effectLst/>
                          <a:latin typeface="Mestiza" panose="00000500000000000000" pitchFamily="50" charset="0"/>
                          <a:ea typeface="Calibri" panose="020F0502020204030204" pitchFamily="34" charset="0"/>
                          <a:cs typeface="Times New Roman" panose="02020603050405020304" pitchFamily="18" charset="0"/>
                        </a:rPr>
                        <a:t>prioritaria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2.3. </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91420165"/>
                  </a:ext>
                </a:extLst>
              </a:tr>
              <a:tr h="209481">
                <a:tc gridSpan="2">
                  <a:txBody>
                    <a:bodyPr/>
                    <a:lstStyle/>
                    <a:p>
                      <a:pPr marL="0" indent="0" algn="ctr">
                        <a:lnSpc>
                          <a:spcPct val="120000"/>
                        </a:lnSpc>
                        <a:spcAft>
                          <a:spcPts val="0"/>
                        </a:spcAft>
                        <a:buFont typeface="Arial" panose="020B0604020202020204" pitchFamily="34" charset="0"/>
                        <a:buNone/>
                      </a:pP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Objetivos del Desarrollo Sostenible</a:t>
                      </a:r>
                      <a:endPar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hMerge="1">
                  <a:txBody>
                    <a:bodyPr/>
                    <a:lstStyle/>
                    <a:p>
                      <a:pPr marL="171450" indent="-171450" algn="just">
                        <a:lnSpc>
                          <a:spcPct val="150000"/>
                        </a:lnSpc>
                        <a:spcAft>
                          <a:spcPts val="0"/>
                        </a:spcAft>
                        <a:buFont typeface="Arial" panose="020B0604020202020204" pitchFamily="34" charset="0"/>
                        <a:buChar char="•"/>
                      </a:pP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22185429"/>
                  </a:ext>
                </a:extLst>
              </a:tr>
              <a:tr h="359901">
                <a:tc gridSpan="2">
                  <a:txBody>
                    <a:bodyPr/>
                    <a:lstStyle/>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Objetivo 3.</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hMerge="1">
                  <a:txBody>
                    <a:bodyPr/>
                    <a:lstStyle/>
                    <a:p>
                      <a:pPr marL="171450" indent="-171450" algn="just">
                        <a:lnSpc>
                          <a:spcPct val="150000"/>
                        </a:lnSpc>
                        <a:spcAft>
                          <a:spcPts val="0"/>
                        </a:spcAft>
                        <a:buFont typeface="Arial" panose="020B0604020202020204" pitchFamily="34" charset="0"/>
                        <a:buChar char="•"/>
                      </a:pP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66702151"/>
                  </a:ext>
                </a:extLst>
              </a:tr>
            </a:tbl>
          </a:graphicData>
        </a:graphic>
      </p:graphicFrame>
      <p:sp>
        <p:nvSpPr>
          <p:cNvPr id="11" name="CuadroTexto 10"/>
          <p:cNvSpPr txBox="1"/>
          <p:nvPr/>
        </p:nvSpPr>
        <p:spPr>
          <a:xfrm>
            <a:off x="4067944" y="1439198"/>
            <a:ext cx="2013693"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smtClean="0">
                <a:latin typeface="Mestiza" panose="00000500000000000000" pitchFamily="50" charset="0"/>
              </a:rPr>
              <a:t>Alineación del programa:</a:t>
            </a:r>
            <a:endParaRPr lang="es-MX" sz="1100" b="1" dirty="0">
              <a:latin typeface="Mestiza" panose="00000500000000000000" pitchFamily="50" charset="0"/>
            </a:endParaRPr>
          </a:p>
        </p:txBody>
      </p:sp>
      <p:sp>
        <p:nvSpPr>
          <p:cNvPr id="16" name="CuadroTexto 15"/>
          <p:cNvSpPr txBox="1"/>
          <p:nvPr/>
        </p:nvSpPr>
        <p:spPr>
          <a:xfrm>
            <a:off x="4067944" y="4293096"/>
            <a:ext cx="3286477"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smtClean="0">
                <a:latin typeface="Mestiza" panose="00000500000000000000" pitchFamily="50" charset="0"/>
              </a:rPr>
              <a:t>Población potencial y objetivo del programa:</a:t>
            </a:r>
            <a:endParaRPr lang="es-MX" sz="1100" b="1" dirty="0">
              <a:latin typeface="Mestiza" panose="00000500000000000000" pitchFamily="50"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471575154"/>
              </p:ext>
            </p:extLst>
          </p:nvPr>
        </p:nvGraphicFramePr>
        <p:xfrm>
          <a:off x="4265920" y="4723948"/>
          <a:ext cx="1962264" cy="1657380"/>
        </p:xfrm>
        <a:graphic>
          <a:graphicData uri="http://schemas.openxmlformats.org/drawingml/2006/table">
            <a:tbl>
              <a:tblPr firstRow="1" bandRow="1">
                <a:tableStyleId>{2D5ABB26-0587-4C30-8999-92F81FD0307C}</a:tableStyleId>
              </a:tblPr>
              <a:tblGrid>
                <a:gridCol w="1962264">
                  <a:extLst>
                    <a:ext uri="{9D8B030D-6E8A-4147-A177-3AD203B41FA5}">
                      <a16:colId xmlns:a16="http://schemas.microsoft.com/office/drawing/2014/main" val="1715382026"/>
                    </a:ext>
                  </a:extLst>
                </a:gridCol>
              </a:tblGrid>
              <a:tr h="405228">
                <a:tc>
                  <a:txBody>
                    <a:bodyPr/>
                    <a:lstStyle/>
                    <a:p>
                      <a:pPr marL="0" algn="ctr" defTabSz="914400" rtl="0" eaLnBrk="1" latinLnBrk="0" hangingPunct="1">
                        <a:lnSpc>
                          <a:spcPct val="120000"/>
                        </a:lnSpc>
                        <a:spcAft>
                          <a:spcPts val="0"/>
                        </a:spcAft>
                      </a:pPr>
                      <a:r>
                        <a:rPr lang="es-MX" sz="1000" kern="1200"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Población Potencial (PP)</a:t>
                      </a:r>
                      <a:endParaRPr lang="es-MX" sz="1000" kern="1200"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4085268567"/>
                  </a:ext>
                </a:extLst>
              </a:tr>
              <a:tr h="417384">
                <a:tc>
                  <a:txBody>
                    <a:bodyPr/>
                    <a:lstStyle/>
                    <a:p>
                      <a:pPr algn="ctr"/>
                      <a:r>
                        <a:rPr lang="es-MX" sz="1000" dirty="0" smtClean="0">
                          <a:latin typeface="Mestiza" panose="00000500000000000000" pitchFamily="50" charset="0"/>
                        </a:rPr>
                        <a:t>710 asuntos</a:t>
                      </a:r>
                      <a:endParaRPr lang="es-MX" sz="1000" dirty="0">
                        <a:latin typeface="Mestiza" panose="00000500000000000000" pitchFamily="50"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0364600"/>
                  </a:ext>
                </a:extLst>
              </a:tr>
              <a:tr h="417384">
                <a:tc>
                  <a:txBody>
                    <a:bodyPr/>
                    <a:lstStyle/>
                    <a:p>
                      <a:pPr algn="ctr"/>
                      <a:r>
                        <a:rPr lang="es-MX" sz="1000" dirty="0" smtClean="0">
                          <a:solidFill>
                            <a:schemeClr val="tx1"/>
                          </a:solidFill>
                          <a:latin typeface="Mestiza" panose="00000500000000000000" pitchFamily="50" charset="0"/>
                        </a:rPr>
                        <a:t>Población</a:t>
                      </a:r>
                      <a:r>
                        <a:rPr lang="es-MX" sz="1000" baseline="0" dirty="0" smtClean="0">
                          <a:solidFill>
                            <a:schemeClr val="tx1"/>
                          </a:solidFill>
                          <a:latin typeface="Mestiza" panose="00000500000000000000" pitchFamily="50" charset="0"/>
                        </a:rPr>
                        <a:t> Objetivo (PO)</a:t>
                      </a:r>
                      <a:endParaRPr lang="es-MX" sz="1000" dirty="0">
                        <a:solidFill>
                          <a:schemeClr val="tx1"/>
                        </a:solidFill>
                        <a:latin typeface="Mestiza" panose="00000500000000000000" pitchFamily="50"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522580906"/>
                  </a:ext>
                </a:extLst>
              </a:tr>
              <a:tr h="417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Mestiza" panose="00000500000000000000" pitchFamily="50" charset="0"/>
                        </a:rPr>
                        <a:t>677 asuntos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1469971420"/>
                  </a:ext>
                </a:extLst>
              </a:tr>
            </a:tbl>
          </a:graphicData>
        </a:graphic>
      </p:graphicFrame>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199" y="4733496"/>
            <a:ext cx="2574241" cy="1593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928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3</a:t>
            </a:fld>
            <a:endParaRPr lang="es-MX" dirty="0"/>
          </a:p>
        </p:txBody>
      </p:sp>
      <p:sp>
        <p:nvSpPr>
          <p:cNvPr id="15" name="14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3</a:t>
            </a:r>
          </a:p>
        </p:txBody>
      </p:sp>
      <p:sp>
        <p:nvSpPr>
          <p:cNvPr id="4" name="3 CuadroTexto">
            <a:extLst>
              <a:ext uri="{FF2B5EF4-FFF2-40B4-BE49-F238E27FC236}">
                <a16:creationId xmlns:a16="http://schemas.microsoft.com/office/drawing/2014/main" id="{C1A1D5DE-268A-ED91-F6E6-19DF806DD99F}"/>
              </a:ext>
            </a:extLst>
          </p:cNvPr>
          <p:cNvSpPr txBox="1"/>
          <p:nvPr/>
        </p:nvSpPr>
        <p:spPr>
          <a:xfrm>
            <a:off x="611560" y="1002214"/>
            <a:ext cx="5472608" cy="338554"/>
          </a:xfrm>
          <a:prstGeom prst="rect">
            <a:avLst/>
          </a:prstGeom>
          <a:noFill/>
        </p:spPr>
        <p:txBody>
          <a:bodyPr wrap="square" rtlCol="0">
            <a:spAutoFit/>
          </a:bodyPr>
          <a:lstStyle/>
          <a:p>
            <a:r>
              <a:rPr lang="es-MX" sz="1600" b="1" dirty="0" smtClean="0">
                <a:solidFill>
                  <a:srgbClr val="642F41"/>
                </a:solidFill>
                <a:effectLst>
                  <a:outerShdw blurRad="38100" dist="38100" dir="2700000" algn="tl">
                    <a:srgbClr val="000000">
                      <a:alpha val="43137"/>
                    </a:srgbClr>
                  </a:outerShdw>
                </a:effectLst>
                <a:latin typeface="Mestiza" panose="00000500000000000000" pitchFamily="50" charset="0"/>
              </a:rPr>
              <a:t>Planeación y Orientación a Resultados</a:t>
            </a:r>
            <a:endParaRPr lang="es-MX" sz="1600" b="1" dirty="0">
              <a:solidFill>
                <a:srgbClr val="642F4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14"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538511266"/>
              </p:ext>
            </p:extLst>
          </p:nvPr>
        </p:nvGraphicFramePr>
        <p:xfrm>
          <a:off x="251520" y="1567056"/>
          <a:ext cx="4451109" cy="1600200"/>
        </p:xfrm>
        <a:graphic>
          <a:graphicData uri="http://schemas.openxmlformats.org/drawingml/2006/table">
            <a:tbl>
              <a:tblPr firstRow="1" bandRow="1">
                <a:effectLst/>
                <a:tableStyleId>{5C22544A-7EE6-4342-B048-85BDC9FD1C3A}</a:tableStyleId>
              </a:tblPr>
              <a:tblGrid>
                <a:gridCol w="4451109">
                  <a:extLst>
                    <a:ext uri="{9D8B030D-6E8A-4147-A177-3AD203B41FA5}">
                      <a16:colId xmlns:a16="http://schemas.microsoft.com/office/drawing/2014/main" val="20000"/>
                    </a:ext>
                  </a:extLst>
                </a:gridCol>
              </a:tblGrid>
              <a:tr h="792088">
                <a:tc>
                  <a:txBody>
                    <a:bodyPr/>
                    <a:lstStyle/>
                    <a:p>
                      <a:pPr marL="171450" indent="-171450" algn="just">
                        <a:lnSpc>
                          <a:spcPct val="15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A través del Sistema de Atención de Quejas Médicas y Dictámenes (SAQMED), plataforma digital con los datos estadísticos que permiten conocer la dimensión de los rubros esenciales y vinculados a las actividades de las Comisiones Estatales del país, por lo que posibilita la elaboración del anuario estadístico (</a:t>
                      </a:r>
                      <a:r>
                        <a:rPr lang="es-MX" sz="1100" b="0" baseline="0" dirty="0" smtClean="0">
                          <a:solidFill>
                            <a:schemeClr val="tx1"/>
                          </a:solidFill>
                          <a:effectLst/>
                          <a:latin typeface="Mestiza" panose="00000500000000000000" pitchFamily="50" charset="0"/>
                          <a:ea typeface="Calibri"/>
                          <a:cs typeface="Times New Roman"/>
                          <a:hlinkClick r:id="rId3"/>
                        </a:rPr>
                        <a:t>http://www.conamed.gob.mx/cmam/ie.php</a:t>
                      </a:r>
                      <a:r>
                        <a:rPr lang="es-MX" sz="1100" b="0" baseline="0" dirty="0" smtClean="0">
                          <a:solidFill>
                            <a:schemeClr val="tx1"/>
                          </a:solidFill>
                          <a:effectLst/>
                          <a:latin typeface="Mestiza" panose="00000500000000000000" pitchFamily="50" charset="0"/>
                          <a:ea typeface="Calibri"/>
                          <a:cs typeface="Times New Roman"/>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388971"/>
            <a:ext cx="3364310" cy="300602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0"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782132102"/>
              </p:ext>
            </p:extLst>
          </p:nvPr>
        </p:nvGraphicFramePr>
        <p:xfrm>
          <a:off x="4788024" y="1567056"/>
          <a:ext cx="4199589" cy="1097280"/>
        </p:xfrm>
        <a:graphic>
          <a:graphicData uri="http://schemas.openxmlformats.org/drawingml/2006/table">
            <a:tbl>
              <a:tblPr firstRow="1" bandRow="1">
                <a:effectLst/>
                <a:tableStyleId>{5C22544A-7EE6-4342-B048-85BDC9FD1C3A}</a:tableStyleId>
              </a:tblPr>
              <a:tblGrid>
                <a:gridCol w="4199589">
                  <a:extLst>
                    <a:ext uri="{9D8B030D-6E8A-4147-A177-3AD203B41FA5}">
                      <a16:colId xmlns:a16="http://schemas.microsoft.com/office/drawing/2014/main" val="20000"/>
                    </a:ext>
                  </a:extLst>
                </a:gridCol>
              </a:tblGrid>
              <a:tr h="792088">
                <a:tc>
                  <a:txBody>
                    <a:bodyPr/>
                    <a:lstStyle/>
                    <a:p>
                      <a:pPr marL="171450" indent="-171450" algn="just">
                        <a:lnSpc>
                          <a:spcPct val="15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La CAMES llevó a cabo el Informe anual de actividades 2021 (</a:t>
                      </a:r>
                      <a:r>
                        <a:rPr lang="es-MX" sz="1100" b="0" baseline="0" dirty="0" smtClean="0">
                          <a:solidFill>
                            <a:schemeClr val="tx1"/>
                          </a:solidFill>
                          <a:effectLst/>
                          <a:latin typeface="Mestiza" panose="00000500000000000000" pitchFamily="50" charset="0"/>
                          <a:ea typeface="Calibri"/>
                          <a:cs typeface="Times New Roman"/>
                          <a:hlinkClick r:id="rId5"/>
                        </a:rPr>
                        <a:t>http://www.cames.gob.mx/cames/informes/informe_anual_2021.pdf</a:t>
                      </a:r>
                      <a:r>
                        <a:rPr lang="es-MX" sz="1100" b="0" baseline="0" dirty="0" smtClean="0">
                          <a:solidFill>
                            <a:schemeClr val="tx1"/>
                          </a:solidFill>
                          <a:effectLst/>
                          <a:latin typeface="Mestiza" panose="00000500000000000000" pitchFamily="50" charset="0"/>
                          <a:ea typeface="Calibri"/>
                          <a:cs typeface="Times New Roman"/>
                        </a:rPr>
                        <a:t>), donde se plasman las actividades que se recibieron y se concluyeron a detalle.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36" y="2891153"/>
            <a:ext cx="2335187" cy="351215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552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4</a:t>
            </a:fld>
            <a:endParaRPr lang="es-MX" dirty="0"/>
          </a:p>
        </p:txBody>
      </p:sp>
      <p:sp>
        <p:nvSpPr>
          <p:cNvPr id="14" name="13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4</a:t>
            </a:r>
          </a:p>
        </p:txBody>
      </p:sp>
      <p:sp>
        <p:nvSpPr>
          <p:cNvPr id="3" name="3 CuadroTexto">
            <a:extLst>
              <a:ext uri="{FF2B5EF4-FFF2-40B4-BE49-F238E27FC236}">
                <a16:creationId xmlns:a16="http://schemas.microsoft.com/office/drawing/2014/main" id="{ED2BB3C1-9FBC-3D90-C22F-7CC62A618CCA}"/>
              </a:ext>
            </a:extLst>
          </p:cNvPr>
          <p:cNvSpPr txBox="1"/>
          <p:nvPr/>
        </p:nvSpPr>
        <p:spPr>
          <a:xfrm>
            <a:off x="611560" y="1002214"/>
            <a:ext cx="3816424"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smtClean="0"/>
              <a:t>Cobertura y Focalización</a:t>
            </a:r>
            <a:endParaRPr lang="es-MX" dirty="0"/>
          </a:p>
        </p:txBody>
      </p:sp>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116469101"/>
              </p:ext>
            </p:extLst>
          </p:nvPr>
        </p:nvGraphicFramePr>
        <p:xfrm>
          <a:off x="331101" y="1564441"/>
          <a:ext cx="4904118" cy="2505456"/>
        </p:xfrm>
        <a:graphic>
          <a:graphicData uri="http://schemas.openxmlformats.org/drawingml/2006/table">
            <a:tbl>
              <a:tblPr firstRow="1" bandRow="1">
                <a:effectLst/>
                <a:tableStyleId>{5C22544A-7EE6-4342-B048-85BDC9FD1C3A}</a:tableStyleId>
              </a:tblPr>
              <a:tblGrid>
                <a:gridCol w="4904118">
                  <a:extLst>
                    <a:ext uri="{9D8B030D-6E8A-4147-A177-3AD203B41FA5}">
                      <a16:colId xmlns:a16="http://schemas.microsoft.com/office/drawing/2014/main" val="20000"/>
                    </a:ext>
                  </a:extLst>
                </a:gridCol>
              </a:tblGrid>
              <a:tr h="2156420">
                <a:tc>
                  <a:txBody>
                    <a:bodyPr/>
                    <a:lstStyle/>
                    <a:p>
                      <a:pPr algn="just">
                        <a:lnSpc>
                          <a:spcPct val="120000"/>
                        </a:lnSpc>
                        <a:spcAft>
                          <a:spcPts val="0"/>
                        </a:spcAft>
                      </a:pPr>
                      <a:r>
                        <a:rPr lang="es-MX" sz="1100" b="0" dirty="0" smtClean="0">
                          <a:solidFill>
                            <a:schemeClr val="tx1"/>
                          </a:solidFill>
                          <a:effectLst/>
                          <a:latin typeface="Mestiza" panose="00000500000000000000" pitchFamily="50" charset="0"/>
                          <a:ea typeface="Calibri"/>
                          <a:cs typeface="Times New Roman"/>
                        </a:rPr>
                        <a:t>En la MIR del programa Arbitraje Médico, se establece que los objetivos del programa son “</a:t>
                      </a:r>
                      <a:r>
                        <a:rPr lang="es-MX" sz="1100" b="0" i="1" dirty="0" smtClean="0">
                          <a:solidFill>
                            <a:schemeClr val="tx1"/>
                          </a:solidFill>
                          <a:effectLst/>
                          <a:latin typeface="Mestiza" panose="00000500000000000000" pitchFamily="50" charset="0"/>
                          <a:ea typeface="Calibri"/>
                          <a:cs typeface="Times New Roman"/>
                        </a:rPr>
                        <a:t>todos los asuntos recibidos durante el año 2021, que corresponde al promedio de asuntos atendidos de los últimos 5 años, que corresponde a 677 asuntos, donde se proyecta un incremento del 5% estimatorio para el año 2021, por motivos de la Pandemia Sars-Cov2 COVID-19</a:t>
                      </a:r>
                      <a:r>
                        <a:rPr lang="es-MX" sz="1100" b="0" i="0" dirty="0" smtClean="0">
                          <a:solidFill>
                            <a:schemeClr val="tx1"/>
                          </a:solidFill>
                          <a:effectLst/>
                          <a:latin typeface="Mestiza" panose="00000500000000000000" pitchFamily="50" charset="0"/>
                          <a:ea typeface="Calibri"/>
                          <a:cs typeface="Times New Roman"/>
                        </a:rPr>
                        <a:t>”</a:t>
                      </a:r>
                      <a:r>
                        <a:rPr lang="es-MX" sz="1100" b="0" dirty="0" smtClean="0">
                          <a:solidFill>
                            <a:schemeClr val="tx1"/>
                          </a:solidFill>
                          <a:effectLst/>
                          <a:latin typeface="Mestiza" panose="00000500000000000000" pitchFamily="50" charset="0"/>
                          <a:ea typeface="Calibri"/>
                          <a:cs typeface="Times New Roman"/>
                        </a:rPr>
                        <a:t>.</a:t>
                      </a:r>
                    </a:p>
                    <a:p>
                      <a:pPr algn="just">
                        <a:lnSpc>
                          <a:spcPct val="120000"/>
                        </a:lnSpc>
                        <a:spcAft>
                          <a:spcPts val="0"/>
                        </a:spcAft>
                      </a:pPr>
                      <a:endParaRPr lang="es-MX" sz="1100" b="0" dirty="0" smtClean="0">
                        <a:solidFill>
                          <a:schemeClr val="tx1"/>
                        </a:solidFill>
                        <a:effectLst/>
                        <a:latin typeface="Mestiza" panose="00000500000000000000" pitchFamily="50" charset="0"/>
                        <a:ea typeface="Calibri"/>
                        <a:cs typeface="Times New Roman"/>
                      </a:endParaRPr>
                    </a:p>
                    <a:p>
                      <a:pPr algn="just">
                        <a:lnSpc>
                          <a:spcPct val="120000"/>
                        </a:lnSpc>
                        <a:spcAft>
                          <a:spcPts val="0"/>
                        </a:spcAft>
                      </a:pPr>
                      <a:r>
                        <a:rPr lang="es-MX" sz="1100" b="0" dirty="0" smtClean="0">
                          <a:solidFill>
                            <a:schemeClr val="tx1"/>
                          </a:solidFill>
                          <a:effectLst/>
                          <a:latin typeface="Mestiza" panose="00000500000000000000" pitchFamily="50" charset="0"/>
                          <a:ea typeface="Calibri"/>
                          <a:cs typeface="Times New Roman"/>
                        </a:rPr>
                        <a:t>Es importante mencionar que el programa considera la NOM-004-SSA3-2012, del expediente clínico.</a:t>
                      </a:r>
                    </a:p>
                    <a:p>
                      <a:pPr algn="just">
                        <a:lnSpc>
                          <a:spcPct val="120000"/>
                        </a:lnSpc>
                        <a:spcAft>
                          <a:spcPts val="0"/>
                        </a:spcAft>
                      </a:pPr>
                      <a:endParaRPr lang="es-MX" sz="1100" b="0" dirty="0" smtClean="0">
                        <a:solidFill>
                          <a:schemeClr val="tx1"/>
                        </a:solidFill>
                        <a:effectLst/>
                        <a:latin typeface="Mestiza" panose="00000500000000000000" pitchFamily="50" charset="0"/>
                        <a:ea typeface="Calibri"/>
                        <a:cs typeface="Times New Roman"/>
                      </a:endParaRPr>
                    </a:p>
                    <a:p>
                      <a:pPr algn="just">
                        <a:lnSpc>
                          <a:spcPct val="120000"/>
                        </a:lnSpc>
                        <a:spcAft>
                          <a:spcPts val="0"/>
                        </a:spcAft>
                      </a:pPr>
                      <a:r>
                        <a:rPr lang="es-MX" sz="1100" b="0" dirty="0" smtClean="0">
                          <a:solidFill>
                            <a:schemeClr val="tx1"/>
                          </a:solidFill>
                          <a:effectLst/>
                          <a:latin typeface="Mestiza" panose="00000500000000000000" pitchFamily="50" charset="0"/>
                          <a:ea typeface="Calibri"/>
                          <a:cs typeface="Times New Roman"/>
                        </a:rPr>
                        <a:t>En el ejercicio fiscal 2021, la población objetivo fue de 677 asuntos,</a:t>
                      </a:r>
                      <a:r>
                        <a:rPr lang="es-MX" sz="1100" b="0" baseline="0" dirty="0" smtClean="0">
                          <a:solidFill>
                            <a:schemeClr val="tx1"/>
                          </a:solidFill>
                          <a:effectLst/>
                          <a:latin typeface="Mestiza" panose="00000500000000000000" pitchFamily="50" charset="0"/>
                          <a:ea typeface="Calibri"/>
                          <a:cs typeface="Times New Roman"/>
                        </a:rPr>
                        <a:t> y se captaron 384 asuntos recibidos, con lo que se alcanzó una cobertura del 56.72%.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0" name="Grupo 29"/>
          <p:cNvGrpSpPr/>
          <p:nvPr/>
        </p:nvGrpSpPr>
        <p:grpSpPr>
          <a:xfrm>
            <a:off x="331101" y="4221088"/>
            <a:ext cx="4816963" cy="2439694"/>
            <a:chOff x="321972" y="4221088"/>
            <a:chExt cx="4816963" cy="2439694"/>
          </a:xfrm>
        </p:grpSpPr>
        <p:pic>
          <p:nvPicPr>
            <p:cNvPr id="28" name="Imagen 27"/>
            <p:cNvPicPr>
              <a:picLocks noChangeAspect="1"/>
            </p:cNvPicPr>
            <p:nvPr/>
          </p:nvPicPr>
          <p:blipFill rotWithShape="1">
            <a:blip r:embed="rId3"/>
            <a:srcRect t="932" r="8127" b="2885"/>
            <a:stretch/>
          </p:blipFill>
          <p:spPr>
            <a:xfrm>
              <a:off x="321972" y="4272050"/>
              <a:ext cx="4816963" cy="2388732"/>
            </a:xfrm>
            <a:prstGeom prst="rect">
              <a:avLst/>
            </a:prstGeom>
          </p:spPr>
        </p:pic>
        <p:sp>
          <p:nvSpPr>
            <p:cNvPr id="29" name="CuadroTexto 28"/>
            <p:cNvSpPr txBox="1"/>
            <p:nvPr/>
          </p:nvSpPr>
          <p:spPr>
            <a:xfrm>
              <a:off x="2555776" y="4221088"/>
              <a:ext cx="2288371" cy="261610"/>
            </a:xfrm>
            <a:prstGeom prst="rect">
              <a:avLst/>
            </a:prstGeom>
            <a:noFill/>
          </p:spPr>
          <p:txBody>
            <a:bodyPr wrap="square" rtlCol="0">
              <a:spAutoFit/>
            </a:bodyPr>
            <a:lstStyle/>
            <a:p>
              <a:pPr algn="ctr"/>
              <a:r>
                <a:rPr lang="es-MX" sz="1100" b="1" dirty="0" smtClean="0">
                  <a:latin typeface="Mestiza" panose="00000500000000000000" pitchFamily="50" charset="0"/>
                </a:rPr>
                <a:t>Asuntos recibidos CAMES</a:t>
              </a:r>
              <a:endParaRPr lang="es-MX" sz="1100" b="1" dirty="0">
                <a:latin typeface="Mestiza" panose="00000500000000000000" pitchFamily="50" charset="0"/>
              </a:endParaRPr>
            </a:p>
          </p:txBody>
        </p:sp>
      </p:grpSp>
      <p:pic>
        <p:nvPicPr>
          <p:cNvPr id="31" name="Imagen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149080"/>
            <a:ext cx="3546743" cy="2366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5" name="Grupo 34"/>
          <p:cNvGrpSpPr/>
          <p:nvPr/>
        </p:nvGrpSpPr>
        <p:grpSpPr>
          <a:xfrm>
            <a:off x="5338983" y="1668598"/>
            <a:ext cx="3596952" cy="2210345"/>
            <a:chOff x="5338983" y="1668598"/>
            <a:chExt cx="3596952" cy="2210345"/>
          </a:xfrm>
        </p:grpSpPr>
        <p:sp>
          <p:nvSpPr>
            <p:cNvPr id="20" name="CuadroTexto 19"/>
            <p:cNvSpPr txBox="1"/>
            <p:nvPr/>
          </p:nvSpPr>
          <p:spPr>
            <a:xfrm>
              <a:off x="6164071" y="1668598"/>
              <a:ext cx="2080337" cy="261610"/>
            </a:xfrm>
            <a:prstGeom prst="rect">
              <a:avLst/>
            </a:prstGeom>
            <a:noFill/>
          </p:spPr>
          <p:txBody>
            <a:bodyPr wrap="square" rtlCol="0">
              <a:spAutoFit/>
            </a:bodyPr>
            <a:lstStyle/>
            <a:p>
              <a:pPr algn="ctr"/>
              <a:r>
                <a:rPr lang="es-MX" sz="1100" b="1" dirty="0" smtClean="0">
                  <a:latin typeface="Mestiza" panose="00000500000000000000" pitchFamily="50" charset="0"/>
                </a:rPr>
                <a:t>Cobertura del Programa 2021</a:t>
              </a:r>
              <a:endParaRPr lang="es-MX" sz="1100" b="1" dirty="0">
                <a:latin typeface="Mestiza" panose="00000500000000000000" pitchFamily="50" charset="0"/>
              </a:endParaRPr>
            </a:p>
          </p:txBody>
        </p:sp>
        <p:pic>
          <p:nvPicPr>
            <p:cNvPr id="34" name="Imagen 33"/>
            <p:cNvPicPr>
              <a:picLocks noChangeAspect="1"/>
            </p:cNvPicPr>
            <p:nvPr/>
          </p:nvPicPr>
          <p:blipFill>
            <a:blip r:embed="rId5"/>
            <a:stretch>
              <a:fillRect/>
            </a:stretch>
          </p:blipFill>
          <p:spPr>
            <a:xfrm>
              <a:off x="5338983" y="1860992"/>
              <a:ext cx="3596952" cy="2017951"/>
            </a:xfrm>
            <a:prstGeom prst="rect">
              <a:avLst/>
            </a:prstGeom>
          </p:spPr>
        </p:pic>
      </p:grpSp>
    </p:spTree>
    <p:extLst>
      <p:ext uri="{BB962C8B-B14F-4D97-AF65-F5344CB8AC3E}">
        <p14:creationId xmlns:p14="http://schemas.microsoft.com/office/powerpoint/2010/main" val="97740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5</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5</a:t>
            </a:fld>
            <a:endParaRPr lang="es-MX" dirty="0"/>
          </a:p>
        </p:txBody>
      </p:sp>
      <p:sp>
        <p:nvSpPr>
          <p:cNvPr id="2" name="3 CuadroTexto">
            <a:extLst>
              <a:ext uri="{FF2B5EF4-FFF2-40B4-BE49-F238E27FC236}">
                <a16:creationId xmlns:a16="http://schemas.microsoft.com/office/drawing/2014/main" id="{7AFCD890-82FA-8F47-3193-241A2C7268D7}"/>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7B4651"/>
                </a:solidFill>
                <a:effectLst>
                  <a:outerShdw blurRad="38100" dist="38100" dir="2700000" algn="tl">
                    <a:srgbClr val="000000">
                      <a:alpha val="43137"/>
                    </a:srgbClr>
                  </a:outerShdw>
                </a:effectLst>
                <a:latin typeface="Mestiza" panose="00000500000000000000" pitchFamily="50" charset="0"/>
              </a:rPr>
              <a:t>Operación</a:t>
            </a:r>
            <a:endParaRPr lang="es-MX" sz="1600" b="1" dirty="0">
              <a:solidFill>
                <a:srgbClr val="7B465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1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438131354"/>
              </p:ext>
            </p:extLst>
          </p:nvPr>
        </p:nvGraphicFramePr>
        <p:xfrm>
          <a:off x="251520" y="1592780"/>
          <a:ext cx="2520280" cy="324052"/>
        </p:xfrm>
        <a:graphic>
          <a:graphicData uri="http://schemas.openxmlformats.org/drawingml/2006/table">
            <a:tbl>
              <a:tblPr firstRow="1" bandRow="1">
                <a:effectLst/>
                <a:tableStyleId>{5C22544A-7EE6-4342-B048-85BDC9FD1C3A}</a:tableStyleId>
              </a:tblPr>
              <a:tblGrid>
                <a:gridCol w="2520280">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Proceso general del Programa:</a:t>
                      </a: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6" name="Grupo 25"/>
          <p:cNvGrpSpPr/>
          <p:nvPr/>
        </p:nvGrpSpPr>
        <p:grpSpPr>
          <a:xfrm>
            <a:off x="366931" y="1994627"/>
            <a:ext cx="4061077" cy="4602725"/>
            <a:chOff x="622320" y="1922619"/>
            <a:chExt cx="4061077" cy="4602725"/>
          </a:xfrm>
        </p:grpSpPr>
        <p:sp>
          <p:nvSpPr>
            <p:cNvPr id="15" name="Elipse 14"/>
            <p:cNvSpPr/>
            <p:nvPr/>
          </p:nvSpPr>
          <p:spPr>
            <a:xfrm>
              <a:off x="622320" y="1988840"/>
              <a:ext cx="1872000" cy="1332000"/>
            </a:xfrm>
            <a:prstGeom prst="ellipse">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Mestiza" panose="00000500000000000000" pitchFamily="50" charset="0"/>
                </a:rPr>
                <a:t>Dirección de la Unidad de Orientación, Gestión y Asesoría</a:t>
              </a:r>
              <a:endParaRPr lang="es-MX" sz="1100" dirty="0">
                <a:solidFill>
                  <a:schemeClr val="tx1"/>
                </a:solidFill>
                <a:latin typeface="Mestiza" panose="00000500000000000000" pitchFamily="50" charset="0"/>
              </a:endParaRPr>
            </a:p>
          </p:txBody>
        </p:sp>
        <p:sp>
          <p:nvSpPr>
            <p:cNvPr id="16" name="Rectángulo redondeado 15"/>
            <p:cNvSpPr/>
            <p:nvPr/>
          </p:nvSpPr>
          <p:spPr>
            <a:xfrm>
              <a:off x="2991397" y="2168840"/>
              <a:ext cx="1692000" cy="972000"/>
            </a:xfrm>
            <a:prstGeom prst="round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Mestiza" panose="00000500000000000000" pitchFamily="50" charset="0"/>
                </a:rPr>
                <a:t>Recepción y atención de la inconformidad</a:t>
              </a:r>
              <a:endParaRPr lang="es-MX" sz="1100" dirty="0">
                <a:solidFill>
                  <a:schemeClr val="tx1"/>
                </a:solidFill>
                <a:latin typeface="Mestiza" panose="00000500000000000000" pitchFamily="50" charset="0"/>
              </a:endParaRPr>
            </a:p>
          </p:txBody>
        </p:sp>
        <p:sp>
          <p:nvSpPr>
            <p:cNvPr id="18" name="Elipse 17"/>
            <p:cNvSpPr/>
            <p:nvPr/>
          </p:nvSpPr>
          <p:spPr>
            <a:xfrm>
              <a:off x="622320" y="3573016"/>
              <a:ext cx="1872000" cy="1332000"/>
            </a:xfrm>
            <a:prstGeom prst="ellipse">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Mestiza" panose="00000500000000000000" pitchFamily="50" charset="0"/>
                </a:rPr>
                <a:t>Dirección de la Unidad de Conciliación</a:t>
              </a:r>
              <a:endParaRPr lang="es-MX" sz="1100" dirty="0">
                <a:solidFill>
                  <a:schemeClr val="tx1"/>
                </a:solidFill>
                <a:latin typeface="Mestiza" panose="00000500000000000000" pitchFamily="50" charset="0"/>
              </a:endParaRPr>
            </a:p>
          </p:txBody>
        </p:sp>
        <p:sp>
          <p:nvSpPr>
            <p:cNvPr id="19" name="Rectángulo redondeado 18"/>
            <p:cNvSpPr/>
            <p:nvPr/>
          </p:nvSpPr>
          <p:spPr>
            <a:xfrm>
              <a:off x="2991397" y="3753016"/>
              <a:ext cx="1692000" cy="972000"/>
            </a:xfrm>
            <a:prstGeom prst="round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Mestiza" panose="00000500000000000000" pitchFamily="50" charset="0"/>
                </a:rPr>
                <a:t>Conciliación de quejas o turno de ellas a arbitraje</a:t>
              </a:r>
              <a:endParaRPr lang="es-MX" sz="1100" dirty="0">
                <a:solidFill>
                  <a:schemeClr val="tx1"/>
                </a:solidFill>
                <a:latin typeface="Mestiza" panose="00000500000000000000" pitchFamily="50" charset="0"/>
              </a:endParaRPr>
            </a:p>
          </p:txBody>
        </p:sp>
        <p:sp>
          <p:nvSpPr>
            <p:cNvPr id="20" name="Elipse 19"/>
            <p:cNvSpPr/>
            <p:nvPr/>
          </p:nvSpPr>
          <p:spPr>
            <a:xfrm>
              <a:off x="622320" y="5193344"/>
              <a:ext cx="1872000" cy="1332000"/>
            </a:xfrm>
            <a:prstGeom prst="ellipse">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Mestiza" panose="00000500000000000000" pitchFamily="50" charset="0"/>
                </a:rPr>
                <a:t>Dirección de la Unidad de Arbitraje</a:t>
              </a:r>
              <a:endParaRPr lang="es-MX" sz="1100" dirty="0">
                <a:solidFill>
                  <a:schemeClr val="tx1"/>
                </a:solidFill>
                <a:latin typeface="Mestiza" panose="00000500000000000000" pitchFamily="50" charset="0"/>
              </a:endParaRPr>
            </a:p>
          </p:txBody>
        </p:sp>
        <p:sp>
          <p:nvSpPr>
            <p:cNvPr id="21" name="Rectángulo redondeado 20"/>
            <p:cNvSpPr/>
            <p:nvPr/>
          </p:nvSpPr>
          <p:spPr>
            <a:xfrm>
              <a:off x="2991397" y="5373344"/>
              <a:ext cx="1692000" cy="972000"/>
            </a:xfrm>
            <a:prstGeom prst="round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Mestiza" panose="00000500000000000000" pitchFamily="50" charset="0"/>
                </a:rPr>
                <a:t>Resolución de las quejas mediante el procedimiento de arbitraje</a:t>
              </a:r>
              <a:endParaRPr lang="es-MX" sz="1100" dirty="0">
                <a:solidFill>
                  <a:schemeClr val="tx1"/>
                </a:solidFill>
                <a:latin typeface="Mestiza" panose="00000500000000000000" pitchFamily="50" charset="0"/>
              </a:endParaRPr>
            </a:p>
          </p:txBody>
        </p:sp>
        <p:sp>
          <p:nvSpPr>
            <p:cNvPr id="17" name="CuadroTexto 16"/>
            <p:cNvSpPr txBox="1"/>
            <p:nvPr/>
          </p:nvSpPr>
          <p:spPr>
            <a:xfrm>
              <a:off x="3573061" y="1922619"/>
              <a:ext cx="606256" cy="246221"/>
            </a:xfrm>
            <a:prstGeom prst="rect">
              <a:avLst/>
            </a:prstGeom>
            <a:noFill/>
          </p:spPr>
          <p:txBody>
            <a:bodyPr wrap="none" rtlCol="0">
              <a:spAutoFit/>
            </a:bodyPr>
            <a:lstStyle/>
            <a:p>
              <a:r>
                <a:rPr lang="es-MX" sz="1000" b="1" i="1" dirty="0" smtClean="0">
                  <a:latin typeface="Mestiza" panose="00000500000000000000" pitchFamily="50" charset="0"/>
                </a:rPr>
                <a:t>Proceso</a:t>
              </a:r>
              <a:endParaRPr lang="es-MX" sz="1000" b="1" i="1" dirty="0">
                <a:latin typeface="Mestiza" panose="00000500000000000000" pitchFamily="50" charset="0"/>
              </a:endParaRPr>
            </a:p>
          </p:txBody>
        </p:sp>
        <p:sp>
          <p:nvSpPr>
            <p:cNvPr id="23" name="CuadroTexto 22"/>
            <p:cNvSpPr txBox="1"/>
            <p:nvPr/>
          </p:nvSpPr>
          <p:spPr>
            <a:xfrm>
              <a:off x="3573060" y="3498619"/>
              <a:ext cx="606256" cy="246221"/>
            </a:xfrm>
            <a:prstGeom prst="rect">
              <a:avLst/>
            </a:prstGeom>
            <a:noFill/>
          </p:spPr>
          <p:txBody>
            <a:bodyPr wrap="none" rtlCol="0">
              <a:spAutoFit/>
            </a:bodyPr>
            <a:lstStyle/>
            <a:p>
              <a:r>
                <a:rPr lang="es-MX" sz="1000" b="1" i="1" dirty="0" smtClean="0">
                  <a:latin typeface="Mestiza" panose="00000500000000000000" pitchFamily="50" charset="0"/>
                </a:rPr>
                <a:t>Proceso</a:t>
              </a:r>
              <a:endParaRPr lang="es-MX" sz="1000" b="1" i="1" dirty="0">
                <a:latin typeface="Mestiza" panose="00000500000000000000" pitchFamily="50" charset="0"/>
              </a:endParaRPr>
            </a:p>
          </p:txBody>
        </p:sp>
        <p:sp>
          <p:nvSpPr>
            <p:cNvPr id="24" name="CuadroTexto 23"/>
            <p:cNvSpPr txBox="1"/>
            <p:nvPr/>
          </p:nvSpPr>
          <p:spPr>
            <a:xfrm>
              <a:off x="3573059" y="5126995"/>
              <a:ext cx="606256" cy="246221"/>
            </a:xfrm>
            <a:prstGeom prst="rect">
              <a:avLst/>
            </a:prstGeom>
            <a:noFill/>
          </p:spPr>
          <p:txBody>
            <a:bodyPr wrap="none" rtlCol="0">
              <a:spAutoFit/>
            </a:bodyPr>
            <a:lstStyle/>
            <a:p>
              <a:r>
                <a:rPr lang="es-MX" sz="1000" b="1" i="1" dirty="0" smtClean="0">
                  <a:latin typeface="Mestiza" panose="00000500000000000000" pitchFamily="50" charset="0"/>
                </a:rPr>
                <a:t>Proceso</a:t>
              </a:r>
              <a:endParaRPr lang="es-MX" sz="1000" b="1" i="1" dirty="0">
                <a:latin typeface="Mestiza" panose="00000500000000000000" pitchFamily="50" charset="0"/>
              </a:endParaRPr>
            </a:p>
          </p:txBody>
        </p:sp>
        <p:sp>
          <p:nvSpPr>
            <p:cNvPr id="25" name="Flecha derecha 24"/>
            <p:cNvSpPr/>
            <p:nvPr/>
          </p:nvSpPr>
          <p:spPr>
            <a:xfrm>
              <a:off x="2555816" y="2467040"/>
              <a:ext cx="360000" cy="360000"/>
            </a:xfrm>
            <a:prstGeom prst="rightArrow">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7" name="Flecha derecha 26"/>
            <p:cNvSpPr/>
            <p:nvPr/>
          </p:nvSpPr>
          <p:spPr>
            <a:xfrm>
              <a:off x="2555816" y="4059016"/>
              <a:ext cx="360000" cy="360000"/>
            </a:xfrm>
            <a:prstGeom prst="rightArrow">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28" name="Flecha derecha 27"/>
            <p:cNvSpPr/>
            <p:nvPr/>
          </p:nvSpPr>
          <p:spPr>
            <a:xfrm>
              <a:off x="2555816" y="5679344"/>
              <a:ext cx="360000" cy="360000"/>
            </a:xfrm>
            <a:prstGeom prst="rightArrow">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grpSp>
      <p:graphicFrame>
        <p:nvGraphicFramePr>
          <p:cNvPr id="30"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4143108551"/>
              </p:ext>
            </p:extLst>
          </p:nvPr>
        </p:nvGraphicFramePr>
        <p:xfrm>
          <a:off x="4648656" y="1592780"/>
          <a:ext cx="4320480" cy="1348740"/>
        </p:xfrm>
        <a:graphic>
          <a:graphicData uri="http://schemas.openxmlformats.org/drawingml/2006/table">
            <a:tbl>
              <a:tblPr firstRow="1" bandRow="1">
                <a:effectLst/>
                <a:tableStyleId>{5C22544A-7EE6-4342-B048-85BDC9FD1C3A}</a:tableStyleId>
              </a:tblPr>
              <a:tblGrid>
                <a:gridCol w="4320480">
                  <a:extLst>
                    <a:ext uri="{9D8B030D-6E8A-4147-A177-3AD203B41FA5}">
                      <a16:colId xmlns:a16="http://schemas.microsoft.com/office/drawing/2014/main" val="20000"/>
                    </a:ext>
                  </a:extLst>
                </a:gridCol>
              </a:tblGrid>
              <a:tr h="324052">
                <a:tc>
                  <a:txBody>
                    <a:bodyPr/>
                    <a:lstStyle/>
                    <a:p>
                      <a:pPr marL="171450" indent="-171450" algn="just">
                        <a:lnSpc>
                          <a:spcPct val="15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Se recolecta información con el objetivo de mantener actualizado el Registro Estatal de Trámites y Servicios (</a:t>
                      </a:r>
                      <a:r>
                        <a:rPr lang="es-MX" sz="1100" b="0" dirty="0" smtClean="0">
                          <a:solidFill>
                            <a:schemeClr val="tx1"/>
                          </a:solidFill>
                          <a:effectLst/>
                          <a:latin typeface="Mestiza" panose="00000500000000000000" pitchFamily="50" charset="0"/>
                          <a:ea typeface="Calibri"/>
                          <a:cs typeface="Times New Roman"/>
                          <a:hlinkClick r:id="rId3"/>
                        </a:rPr>
                        <a:t>http://tramitessinaloa.gob.mx</a:t>
                      </a:r>
                      <a:r>
                        <a:rPr lang="es-MX" sz="1100" b="0" dirty="0" smtClean="0">
                          <a:solidFill>
                            <a:schemeClr val="tx1"/>
                          </a:solidFill>
                          <a:effectLst/>
                          <a:latin typeface="Mestiza" panose="00000500000000000000" pitchFamily="50" charset="0"/>
                          <a:ea typeface="Calibri"/>
                          <a:cs typeface="Times New Roman"/>
                        </a:rPr>
                        <a:t>), y se trabaja con el Sistema de Información Financiera</a:t>
                      </a:r>
                      <a:r>
                        <a:rPr lang="es-MX" sz="1100" b="0" baseline="0" dirty="0" smtClean="0">
                          <a:solidFill>
                            <a:schemeClr val="tx1"/>
                          </a:solidFill>
                          <a:effectLst/>
                          <a:latin typeface="Mestiza" panose="00000500000000000000" pitchFamily="50" charset="0"/>
                          <a:ea typeface="Calibri"/>
                          <a:cs typeface="Times New Roman"/>
                        </a:rPr>
                        <a:t> (SIF)</a:t>
                      </a:r>
                      <a:r>
                        <a:rPr lang="es-MX" sz="1100" b="0" dirty="0" smtClean="0">
                          <a:solidFill>
                            <a:schemeClr val="tx1"/>
                          </a:solidFill>
                          <a:effectLst/>
                          <a:latin typeface="Mestiza" panose="00000500000000000000" pitchFamily="50" charset="0"/>
                          <a:ea typeface="Calibri"/>
                          <a:cs typeface="Times New Roman"/>
                        </a:rPr>
                        <a:t>, modelo de contabilidad de la administración pública.</a:t>
                      </a: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2" name="Imagen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444" y="3183592"/>
            <a:ext cx="1349699" cy="1404000"/>
          </a:xfrm>
          <a:prstGeom prst="rect">
            <a:avLst/>
          </a:prstGeom>
        </p:spPr>
      </p:pic>
      <p:pic>
        <p:nvPicPr>
          <p:cNvPr id="33" name="Imagen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978" y="3897208"/>
            <a:ext cx="1357716" cy="1404000"/>
          </a:xfrm>
          <a:prstGeom prst="rect">
            <a:avLst/>
          </a:prstGeom>
        </p:spPr>
      </p:pic>
      <p:pic>
        <p:nvPicPr>
          <p:cNvPr id="34" name="Imagen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6336" y="3177796"/>
            <a:ext cx="1372800" cy="1404000"/>
          </a:xfrm>
          <a:prstGeom prst="rect">
            <a:avLst/>
          </a:prstGeom>
        </p:spPr>
      </p:pic>
      <p:pic>
        <p:nvPicPr>
          <p:cNvPr id="35" name="Imagen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6444" y="4869320"/>
            <a:ext cx="1361740" cy="1440000"/>
          </a:xfrm>
          <a:prstGeom prst="rect">
            <a:avLst/>
          </a:prstGeom>
        </p:spPr>
      </p:pic>
      <p:pic>
        <p:nvPicPr>
          <p:cNvPr id="36" name="Imagen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511" y="4863405"/>
            <a:ext cx="1372625" cy="1404000"/>
          </a:xfrm>
          <a:prstGeom prst="rect">
            <a:avLst/>
          </a:prstGeom>
        </p:spPr>
      </p:pic>
    </p:spTree>
    <p:extLst>
      <p:ext uri="{BB962C8B-B14F-4D97-AF65-F5344CB8AC3E}">
        <p14:creationId xmlns:p14="http://schemas.microsoft.com/office/powerpoint/2010/main" val="3010048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clrChange>
              <a:clrFrom>
                <a:srgbClr val="9FB6EC"/>
              </a:clrFrom>
              <a:clrTo>
                <a:srgbClr val="9FB6EC">
                  <a:alpha val="0"/>
                </a:srgbClr>
              </a:clrTo>
            </a:clrChange>
            <a:extLst>
              <a:ext uri="{28A0092B-C50C-407E-A947-70E740481C1C}">
                <a14:useLocalDpi xmlns:a14="http://schemas.microsoft.com/office/drawing/2010/main" val="0"/>
              </a:ext>
            </a:extLst>
          </a:blip>
          <a:srcRect l="23787" r="12114"/>
          <a:stretch/>
        </p:blipFill>
        <p:spPr>
          <a:xfrm>
            <a:off x="6372200" y="3462003"/>
            <a:ext cx="2501175" cy="1839205"/>
          </a:xfrm>
          <a:prstGeom prst="rect">
            <a:avLst/>
          </a:prstGeom>
        </p:spPr>
      </p:pic>
      <p:sp>
        <p:nvSpPr>
          <p:cNvPr id="5" name="4 Elipse"/>
          <p:cNvSpPr/>
          <p:nvPr/>
        </p:nvSpPr>
        <p:spPr>
          <a:xfrm>
            <a:off x="251520" y="96996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5</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6</a:t>
            </a:fld>
            <a:endParaRPr lang="es-MX" dirty="0"/>
          </a:p>
        </p:txBody>
      </p:sp>
      <p:sp>
        <p:nvSpPr>
          <p:cNvPr id="2" name="3 CuadroTexto">
            <a:extLst>
              <a:ext uri="{FF2B5EF4-FFF2-40B4-BE49-F238E27FC236}">
                <a16:creationId xmlns:a16="http://schemas.microsoft.com/office/drawing/2014/main" id="{7AFCD890-82FA-8F47-3193-241A2C7268D7}"/>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7B4651"/>
                </a:solidFill>
                <a:effectLst>
                  <a:outerShdw blurRad="38100" dist="38100" dir="2700000" algn="tl">
                    <a:srgbClr val="000000">
                      <a:alpha val="43137"/>
                    </a:srgbClr>
                  </a:outerShdw>
                </a:effectLst>
                <a:latin typeface="Mestiza" panose="00000500000000000000" pitchFamily="50" charset="0"/>
              </a:rPr>
              <a:t>Operación</a:t>
            </a:r>
            <a:endParaRPr lang="es-MX" sz="1600" b="1" dirty="0">
              <a:solidFill>
                <a:srgbClr val="7B465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5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582188379"/>
              </p:ext>
            </p:extLst>
          </p:nvPr>
        </p:nvGraphicFramePr>
        <p:xfrm>
          <a:off x="251520" y="1495664"/>
          <a:ext cx="3528392" cy="324052"/>
        </p:xfrm>
        <a:graphic>
          <a:graphicData uri="http://schemas.openxmlformats.org/drawingml/2006/table">
            <a:tbl>
              <a:tblPr firstRow="1" bandRow="1">
                <a:effectLst/>
                <a:tableStyleId>{5C22544A-7EE6-4342-B048-85BDC9FD1C3A}</a:tableStyleId>
              </a:tblPr>
              <a:tblGrid>
                <a:gridCol w="3528392">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Gastos desglosados del programa y su</a:t>
                      </a:r>
                      <a:r>
                        <a:rPr lang="es-MX" sz="1100" b="0" baseline="0" dirty="0" smtClean="0">
                          <a:solidFill>
                            <a:schemeClr val="tx1"/>
                          </a:solidFill>
                          <a:effectLst/>
                          <a:latin typeface="Mestiza" panose="00000500000000000000" pitchFamily="50" charset="0"/>
                          <a:ea typeface="Calibri"/>
                          <a:cs typeface="Times New Roman"/>
                        </a:rPr>
                        <a:t> clasificación: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3648331261"/>
              </p:ext>
            </p:extLst>
          </p:nvPr>
        </p:nvGraphicFramePr>
        <p:xfrm>
          <a:off x="251520" y="5489092"/>
          <a:ext cx="8568952" cy="896112"/>
        </p:xfrm>
        <a:graphic>
          <a:graphicData uri="http://schemas.openxmlformats.org/drawingml/2006/table">
            <a:tbl>
              <a:tblPr firstRow="1" bandRow="1">
                <a:effectLst/>
                <a:tableStyleId>{5C22544A-7EE6-4342-B048-85BDC9FD1C3A}</a:tableStyleId>
              </a:tblPr>
              <a:tblGrid>
                <a:gridCol w="8568952">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Se</a:t>
                      </a:r>
                      <a:r>
                        <a:rPr lang="es-MX" sz="1100" b="0" baseline="0" dirty="0" smtClean="0">
                          <a:solidFill>
                            <a:schemeClr val="tx1"/>
                          </a:solidFill>
                          <a:effectLst/>
                          <a:latin typeface="Mestiza" panose="00000500000000000000" pitchFamily="50" charset="0"/>
                          <a:ea typeface="Calibri"/>
                          <a:cs typeface="Times New Roman"/>
                        </a:rPr>
                        <a:t> cuenta con información relevante del programa e</a:t>
                      </a:r>
                      <a:r>
                        <a:rPr lang="es-MX" sz="1100" b="0" dirty="0" smtClean="0">
                          <a:solidFill>
                            <a:schemeClr val="tx1"/>
                          </a:solidFill>
                          <a:effectLst/>
                          <a:latin typeface="Mestiza" panose="00000500000000000000" pitchFamily="50" charset="0"/>
                          <a:ea typeface="Calibri"/>
                          <a:cs typeface="Times New Roman"/>
                        </a:rPr>
                        <a:t>n el sitio web de armonización</a:t>
                      </a:r>
                      <a:r>
                        <a:rPr lang="es-MX" sz="1100" b="0" baseline="0" dirty="0" smtClean="0">
                          <a:solidFill>
                            <a:schemeClr val="tx1"/>
                          </a:solidFill>
                          <a:effectLst/>
                          <a:latin typeface="Mestiza" panose="00000500000000000000" pitchFamily="50" charset="0"/>
                          <a:ea typeface="Calibri"/>
                          <a:cs typeface="Times New Roman"/>
                        </a:rPr>
                        <a:t> contable del Gobierno del Estado de Sinaloa (</a:t>
                      </a:r>
                      <a:r>
                        <a:rPr lang="es-MX" sz="1100" b="0" baseline="0" dirty="0" smtClean="0">
                          <a:solidFill>
                            <a:schemeClr val="tx1"/>
                          </a:solidFill>
                          <a:effectLst/>
                          <a:latin typeface="Mestiza" panose="00000500000000000000" pitchFamily="50" charset="0"/>
                          <a:ea typeface="Calibri"/>
                          <a:cs typeface="Times New Roman"/>
                          <a:hlinkClick r:id="rId4"/>
                        </a:rPr>
                        <a:t>https://armonizacioncontable.sinaloa.gob.mx/detalle/organismo.aspx?id=1</a:t>
                      </a:r>
                      <a:r>
                        <a:rPr lang="es-MX" sz="1100" b="0" baseline="0" dirty="0" smtClean="0">
                          <a:solidFill>
                            <a:schemeClr val="tx1"/>
                          </a:solidFill>
                          <a:effectLst/>
                          <a:latin typeface="Mestiza" panose="00000500000000000000" pitchFamily="50" charset="0"/>
                          <a:ea typeface="Calibri"/>
                          <a:cs typeface="Times New Roman"/>
                        </a:rPr>
                        <a:t>), en el sitio CAMES transparencia (</a:t>
                      </a:r>
                      <a:r>
                        <a:rPr lang="es-MX" sz="1100" b="0" baseline="0" dirty="0" smtClean="0">
                          <a:solidFill>
                            <a:schemeClr val="tx1"/>
                          </a:solidFill>
                          <a:effectLst/>
                          <a:latin typeface="Mestiza" panose="00000500000000000000" pitchFamily="50" charset="0"/>
                          <a:ea typeface="Calibri"/>
                          <a:cs typeface="Times New Roman"/>
                          <a:hlinkClick r:id="rId5"/>
                        </a:rPr>
                        <a:t>https://cames.transparenciasinaloa.gob.mx/obligaciones-de-transparencia-de-la-comision-de-arbitraje-medico-del-estado-de-sinaloa-cames/</a:t>
                      </a:r>
                      <a:r>
                        <a:rPr lang="es-MX" sz="1100" b="0" baseline="0" dirty="0" smtClean="0">
                          <a:solidFill>
                            <a:schemeClr val="tx1"/>
                          </a:solidFill>
                          <a:effectLst/>
                          <a:latin typeface="Mestiza" panose="00000500000000000000" pitchFamily="50" charset="0"/>
                          <a:ea typeface="Calibri"/>
                          <a:cs typeface="Times New Roman"/>
                        </a:rPr>
                        <a:t>) y en el sitio del CAMES (</a:t>
                      </a:r>
                      <a:r>
                        <a:rPr lang="es-MX" sz="1100" b="0" baseline="0" dirty="0" smtClean="0">
                          <a:solidFill>
                            <a:schemeClr val="tx1"/>
                          </a:solidFill>
                          <a:effectLst/>
                          <a:latin typeface="Mestiza" panose="00000500000000000000" pitchFamily="50" charset="0"/>
                          <a:ea typeface="Calibri"/>
                          <a:cs typeface="Times New Roman"/>
                          <a:hlinkClick r:id="rId6"/>
                        </a:rPr>
                        <a:t>www.cames.gob.mx/</a:t>
                      </a:r>
                      <a:r>
                        <a:rPr lang="es-MX" sz="1100" b="0" baseline="0" dirty="0" smtClean="0">
                          <a:solidFill>
                            <a:schemeClr val="tx1"/>
                          </a:solidFill>
                          <a:effectLst/>
                          <a:latin typeface="Mestiza" panose="00000500000000000000" pitchFamily="50" charset="0"/>
                          <a:ea typeface="Calibri"/>
                          <a:cs typeface="Times New Roman"/>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7" name="Tabla 66"/>
          <p:cNvGraphicFramePr>
            <a:graphicFrameLocks noGrp="1"/>
          </p:cNvGraphicFramePr>
          <p:nvPr>
            <p:extLst>
              <p:ext uri="{D42A27DB-BD31-4B8C-83A1-F6EECF244321}">
                <p14:modId xmlns:p14="http://schemas.microsoft.com/office/powerpoint/2010/main" val="3922671195"/>
              </p:ext>
            </p:extLst>
          </p:nvPr>
        </p:nvGraphicFramePr>
        <p:xfrm>
          <a:off x="539552" y="1933462"/>
          <a:ext cx="5688632" cy="3345396"/>
        </p:xfrm>
        <a:graphic>
          <a:graphicData uri="http://schemas.openxmlformats.org/drawingml/2006/table">
            <a:tbl>
              <a:tblPr firstRow="1" firstCol="1" bandRow="1"/>
              <a:tblGrid>
                <a:gridCol w="3240410">
                  <a:extLst>
                    <a:ext uri="{9D8B030D-6E8A-4147-A177-3AD203B41FA5}">
                      <a16:colId xmlns:a16="http://schemas.microsoft.com/office/drawing/2014/main" val="1901625481"/>
                    </a:ext>
                  </a:extLst>
                </a:gridCol>
                <a:gridCol w="2448222">
                  <a:extLst>
                    <a:ext uri="{9D8B030D-6E8A-4147-A177-3AD203B41FA5}">
                      <a16:colId xmlns:a16="http://schemas.microsoft.com/office/drawing/2014/main" val="2177681842"/>
                    </a:ext>
                  </a:extLst>
                </a:gridCol>
              </a:tblGrid>
              <a:tr h="396785">
                <a:tc rowSpan="2">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Capítulos de gasto</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tc>
                  <a:txBody>
                    <a:bodyPr/>
                    <a:lstStyle/>
                    <a:p>
                      <a:pPr algn="ctr">
                        <a:lnSpc>
                          <a:spcPct val="100000"/>
                        </a:lnSpc>
                        <a:spcAft>
                          <a:spcPts val="0"/>
                        </a:spcAft>
                      </a:pPr>
                      <a:r>
                        <a:rPr lang="es-MX" sz="1000" b="1"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Presupuesto Estatal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1563967087"/>
                  </a:ext>
                </a:extLst>
              </a:tr>
              <a:tr h="360000">
                <a:tc vMerge="1">
                  <a:txBody>
                    <a:bodyPr/>
                    <a:lstStyle/>
                    <a:p>
                      <a:endParaRPr lang="es-MX"/>
                    </a:p>
                  </a:txBody>
                  <a:tcPr/>
                </a:tc>
                <a:tc>
                  <a:txBody>
                    <a:bodyPr/>
                    <a:lstStyle/>
                    <a:p>
                      <a:pPr algn="ctr">
                        <a:lnSpc>
                          <a:spcPct val="100000"/>
                        </a:lnSpc>
                        <a:spcAft>
                          <a:spcPts val="0"/>
                        </a:spcAft>
                      </a:pPr>
                      <a:r>
                        <a:rPr lang="es-MX" sz="1000" b="1" dirty="0" smtClean="0">
                          <a:solidFill>
                            <a:schemeClr val="bg1"/>
                          </a:solidFill>
                          <a:effectLst/>
                          <a:latin typeface="+mn-lt"/>
                          <a:ea typeface="Calibri" panose="020F0502020204030204" pitchFamily="34" charset="0"/>
                          <a:cs typeface="Times New Roman" panose="02020603050405020304" pitchFamily="18" charset="0"/>
                        </a:rPr>
                        <a:t>Subtotal</a:t>
                      </a:r>
                      <a:endParaRPr lang="es-MX" sz="1000" b="1"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51D32"/>
                    </a:solidFill>
                  </a:tcPr>
                </a:tc>
                <a:extLst>
                  <a:ext uri="{0D108BD9-81ED-4DB2-BD59-A6C34878D82A}">
                    <a16:rowId xmlns:a16="http://schemas.microsoft.com/office/drawing/2014/main" val="159772694"/>
                  </a:ext>
                </a:extLst>
              </a:tr>
              <a:tr h="243122">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 Servicios personales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s-MX"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7944770"/>
                  </a:ext>
                </a:extLst>
              </a:tr>
              <a:tr h="464133">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 Materiales y suministros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$ 125,966.01</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2319628"/>
                  </a:ext>
                </a:extLst>
              </a:tr>
              <a:tr h="243122">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 Servicios </a:t>
                      </a:r>
                      <a:r>
                        <a:rPr lang="es-MX" sz="1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$ 64,891.40</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3367118"/>
                  </a:ext>
                </a:extLst>
              </a:tr>
              <a:tr h="606979">
                <a:tc>
                  <a:txBody>
                    <a:bodyPr/>
                    <a:lstStyle/>
                    <a:p>
                      <a:pPr algn="l">
                        <a:lnSpc>
                          <a:spcPct val="100000"/>
                        </a:lnSpc>
                        <a:spcAft>
                          <a:spcPts val="0"/>
                        </a:spcAft>
                      </a:pPr>
                      <a:r>
                        <a:rPr lang="es-MX"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 Transferencias, asignaciones, subsidios y otras ayudas</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7688536"/>
                  </a:ext>
                </a:extLst>
              </a:tr>
              <a:tr h="464133">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 Bienes muebles e inmuebles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s-MX"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8649607"/>
                  </a:ext>
                </a:extLst>
              </a:tr>
              <a:tr h="243122">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6000: Obras públicas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9135101"/>
                  </a:ext>
                </a:extLst>
              </a:tr>
              <a:tr h="324000">
                <a:tc>
                  <a:txBody>
                    <a:bodyPr/>
                    <a:lstStyle/>
                    <a:p>
                      <a:pPr algn="r">
                        <a:lnSpc>
                          <a:spcPct val="100000"/>
                        </a:lnSpc>
                        <a:spcAft>
                          <a:spcPts val="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50000"/>
                        </a:lnSpc>
                        <a:spcAft>
                          <a:spcPts val="0"/>
                        </a:spcAft>
                      </a:pPr>
                      <a:r>
                        <a:rPr lang="es-MX"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$ 190,857.41</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6035262"/>
                  </a:ext>
                </a:extLst>
              </a:tr>
            </a:tbl>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0995" y="2024388"/>
            <a:ext cx="2419938" cy="1332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1857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23" name="4 Elipse">
            <a:extLst>
              <a:ext uri="{FF2B5EF4-FFF2-40B4-BE49-F238E27FC236}">
                <a16:creationId xmlns:a16="http://schemas.microsoft.com/office/drawing/2014/main" id="{86EFDE5D-2D09-4048-B494-CE66419CD8F8}"/>
              </a:ext>
            </a:extLst>
          </p:cNvPr>
          <p:cNvSpPr/>
          <p:nvPr/>
        </p:nvSpPr>
        <p:spPr>
          <a:xfrm>
            <a:off x="24076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latin typeface="Mestiza" panose="00000500000000000000" pitchFamily="50" charset="0"/>
              </a:rPr>
              <a:t>6</a:t>
            </a:r>
            <a:endParaRPr lang="es-MX" sz="1400" b="1" dirty="0">
              <a:solidFill>
                <a:schemeClr val="bg1"/>
              </a:solidFill>
              <a:effectLst>
                <a:outerShdw blurRad="38100" dist="38100" dir="2700000" algn="tl">
                  <a:srgbClr val="000000">
                    <a:alpha val="43137"/>
                  </a:srgbClr>
                </a:outerShdw>
              </a:effectLst>
              <a:latin typeface="Mestiza" panose="00000500000000000000" pitchFamily="50" charset="0"/>
            </a:endParaRPr>
          </a:p>
        </p:txBody>
      </p:sp>
      <p:sp>
        <p:nvSpPr>
          <p:cNvPr id="2" name="3 CuadroTexto">
            <a:extLst>
              <a:ext uri="{FF2B5EF4-FFF2-40B4-BE49-F238E27FC236}">
                <a16:creationId xmlns:a16="http://schemas.microsoft.com/office/drawing/2014/main" id="{4CF6CDB5-6173-81AC-F27E-7983D6420A9B}"/>
              </a:ext>
            </a:extLst>
          </p:cNvPr>
          <p:cNvSpPr txBox="1"/>
          <p:nvPr/>
        </p:nvSpPr>
        <p:spPr>
          <a:xfrm>
            <a:off x="611560" y="1002214"/>
            <a:ext cx="4896544" cy="338554"/>
          </a:xfrm>
          <a:prstGeom prst="rect">
            <a:avLst/>
          </a:prstGeom>
          <a:noFill/>
        </p:spPr>
        <p:txBody>
          <a:bodyPr wrap="square" rtlCol="0">
            <a:spAutoFit/>
          </a:bodyPr>
          <a:lstStyle/>
          <a:p>
            <a:r>
              <a:rPr lang="es-MX" sz="1600" b="1" dirty="0" smtClean="0">
                <a:solidFill>
                  <a:srgbClr val="992D49"/>
                </a:solidFill>
                <a:effectLst>
                  <a:outerShdw blurRad="38100" dist="38100" dir="2700000" algn="tl">
                    <a:srgbClr val="000000">
                      <a:alpha val="43137"/>
                    </a:srgbClr>
                  </a:outerShdw>
                </a:effectLst>
                <a:latin typeface="Mestiza" panose="00000500000000000000" pitchFamily="50" charset="0"/>
              </a:rPr>
              <a:t>Percepción de la Población Atendida</a:t>
            </a:r>
            <a:endParaRPr lang="es-MX" sz="1600" b="1" dirty="0">
              <a:solidFill>
                <a:srgbClr val="992D49"/>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5"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442004869"/>
              </p:ext>
            </p:extLst>
          </p:nvPr>
        </p:nvGraphicFramePr>
        <p:xfrm>
          <a:off x="323528" y="1430479"/>
          <a:ext cx="8496944" cy="963168"/>
        </p:xfrm>
        <a:graphic>
          <a:graphicData uri="http://schemas.openxmlformats.org/drawingml/2006/table">
            <a:tbl>
              <a:tblPr firstRow="1" bandRow="1">
                <a:effectLst/>
                <a:tableStyleId>{5C22544A-7EE6-4342-B048-85BDC9FD1C3A}</a:tableStyleId>
              </a:tblPr>
              <a:tblGrid>
                <a:gridCol w="8496944">
                  <a:extLst>
                    <a:ext uri="{9D8B030D-6E8A-4147-A177-3AD203B41FA5}">
                      <a16:colId xmlns:a16="http://schemas.microsoft.com/office/drawing/2014/main" val="20000"/>
                    </a:ext>
                  </a:extLst>
                </a:gridCol>
              </a:tblGrid>
              <a:tr h="576064">
                <a:tc>
                  <a:txBody>
                    <a:bodyPr/>
                    <a:lstStyle/>
                    <a:p>
                      <a:pPr algn="just">
                        <a:lnSpc>
                          <a:spcPct val="130000"/>
                        </a:lnSpc>
                        <a:spcAft>
                          <a:spcPts val="0"/>
                        </a:spcAft>
                      </a:pPr>
                      <a:r>
                        <a:rPr lang="es-MX" sz="1100" b="0" dirty="0" smtClean="0">
                          <a:solidFill>
                            <a:schemeClr val="tx1"/>
                          </a:solidFill>
                          <a:effectLst/>
                          <a:latin typeface="Mestiza" panose="00000500000000000000" pitchFamily="50" charset="0"/>
                          <a:ea typeface="Calibri"/>
                          <a:cs typeface="Times New Roman"/>
                        </a:rPr>
                        <a:t>En el informe de anual de actividades realizadas en la CAMES, se reportan los asuntos recibidos, así como las gestiones inmediatas atendidas, las quejas concluidas y dictámenes emitidos.</a:t>
                      </a:r>
                    </a:p>
                    <a:p>
                      <a:pPr algn="just">
                        <a:lnSpc>
                          <a:spcPct val="130000"/>
                        </a:lnSpc>
                        <a:spcAft>
                          <a:spcPts val="0"/>
                        </a:spcAft>
                      </a:pPr>
                      <a:r>
                        <a:rPr lang="es-MX" sz="1100" b="0" dirty="0" smtClean="0">
                          <a:solidFill>
                            <a:schemeClr val="tx1"/>
                          </a:solidFill>
                          <a:effectLst/>
                          <a:latin typeface="Mestiza" panose="00000500000000000000" pitchFamily="50" charset="0"/>
                          <a:ea typeface="Calibri"/>
                          <a:cs typeface="Times New Roman"/>
                        </a:rPr>
                        <a:t>Además, se cuenta con una retro alimentación por partes de los usuarios, para el sitio web del CAMES (</a:t>
                      </a:r>
                      <a:r>
                        <a:rPr lang="es-MX" sz="1100" b="0" dirty="0" smtClean="0">
                          <a:solidFill>
                            <a:schemeClr val="tx1"/>
                          </a:solidFill>
                          <a:effectLst/>
                          <a:latin typeface="Mestiza" panose="00000500000000000000" pitchFamily="50" charset="0"/>
                          <a:ea typeface="Calibri"/>
                          <a:cs typeface="Times New Roman"/>
                          <a:hlinkClick r:id="rId3"/>
                        </a:rPr>
                        <a:t>https://docs.google.com/forms/d/1sdAhEqvQalx7Kpbj5l5i60I-Nl5BWHE4bSMOYZWaqXo/viewform?edit_requested=true</a:t>
                      </a:r>
                      <a:r>
                        <a:rPr lang="es-MX" sz="1100" b="0" dirty="0" smtClean="0">
                          <a:solidFill>
                            <a:schemeClr val="tx1"/>
                          </a:solidFill>
                          <a:effectLst/>
                          <a:latin typeface="Mestiza" panose="00000500000000000000" pitchFamily="50" charset="0"/>
                          <a:ea typeface="Calibri"/>
                          <a:cs typeface="Times New Roman"/>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20 Elipse"/>
          <p:cNvSpPr/>
          <p:nvPr/>
        </p:nvSpPr>
        <p:spPr>
          <a:xfrm>
            <a:off x="240760" y="2482136"/>
            <a:ext cx="370800" cy="370800"/>
          </a:xfrm>
          <a:prstGeom prst="ellipse">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7</a:t>
            </a:r>
          </a:p>
        </p:txBody>
      </p:sp>
      <p:sp>
        <p:nvSpPr>
          <p:cNvPr id="7" name="3 CuadroTexto">
            <a:extLst>
              <a:ext uri="{FF2B5EF4-FFF2-40B4-BE49-F238E27FC236}">
                <a16:creationId xmlns:a16="http://schemas.microsoft.com/office/drawing/2014/main" id="{98E40C20-BD6E-C708-F079-96F29A37D6BE}"/>
              </a:ext>
            </a:extLst>
          </p:cNvPr>
          <p:cNvSpPr txBox="1"/>
          <p:nvPr/>
        </p:nvSpPr>
        <p:spPr>
          <a:xfrm>
            <a:off x="611560" y="2503622"/>
            <a:ext cx="3456384" cy="338554"/>
          </a:xfrm>
          <a:prstGeom prst="rect">
            <a:avLst/>
          </a:prstGeom>
          <a:noFill/>
        </p:spPr>
        <p:txBody>
          <a:bodyPr wrap="square" rtlCol="0">
            <a:spAutoFit/>
          </a:bodyPr>
          <a:lstStyle/>
          <a:p>
            <a:r>
              <a:rPr lang="es-MX" sz="1600" b="1" dirty="0" smtClean="0">
                <a:solidFill>
                  <a:srgbClr val="742E43"/>
                </a:solidFill>
                <a:effectLst>
                  <a:outerShdw blurRad="38100" dist="38100" dir="2700000" algn="tl">
                    <a:srgbClr val="000000">
                      <a:alpha val="43137"/>
                    </a:srgbClr>
                  </a:outerShdw>
                </a:effectLst>
                <a:latin typeface="Mestiza" panose="00000500000000000000" pitchFamily="50" charset="0"/>
              </a:rPr>
              <a:t>Medición de Resultados</a:t>
            </a:r>
            <a:endParaRPr lang="es-MX" sz="1600" b="1" dirty="0">
              <a:solidFill>
                <a:srgbClr val="742E43"/>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806151239"/>
              </p:ext>
            </p:extLst>
          </p:nvPr>
        </p:nvGraphicFramePr>
        <p:xfrm>
          <a:off x="323528" y="2936171"/>
          <a:ext cx="8496944" cy="3787424"/>
        </p:xfrm>
        <a:graphic>
          <a:graphicData uri="http://schemas.openxmlformats.org/drawingml/2006/table">
            <a:tbl>
              <a:tblPr firstRow="1" bandRow="1">
                <a:tableStyleId>{2D5ABB26-0587-4C30-8999-92F81FD0307C}</a:tableStyleId>
              </a:tblPr>
              <a:tblGrid>
                <a:gridCol w="4464496">
                  <a:extLst>
                    <a:ext uri="{9D8B030D-6E8A-4147-A177-3AD203B41FA5}">
                      <a16:colId xmlns:a16="http://schemas.microsoft.com/office/drawing/2014/main" val="3766661157"/>
                    </a:ext>
                  </a:extLst>
                </a:gridCol>
                <a:gridCol w="4032448">
                  <a:extLst>
                    <a:ext uri="{9D8B030D-6E8A-4147-A177-3AD203B41FA5}">
                      <a16:colId xmlns:a16="http://schemas.microsoft.com/office/drawing/2014/main" val="1813961267"/>
                    </a:ext>
                  </a:extLst>
                </a:gridCol>
              </a:tblGrid>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Fin.</a:t>
                      </a:r>
                      <a:r>
                        <a:rPr lang="es-MX" sz="1100" dirty="0" smtClean="0">
                          <a:latin typeface="Mestiza" panose="00000500000000000000" pitchFamily="50" charset="0"/>
                        </a:rPr>
                        <a:t> </a:t>
                      </a:r>
                      <a:r>
                        <a:rPr lang="es-MX" sz="1100" b="0" dirty="0" smtClean="0">
                          <a:latin typeface="Mestiza" panose="00000500000000000000" pitchFamily="50" charset="0"/>
                        </a:rPr>
                        <a:t>Promedio de prestadores de servicios de salud que responden a CAMES.</a:t>
                      </a:r>
                      <a:endParaRPr lang="es-MX" sz="1100" b="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5871602"/>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a:t>
                      </a:r>
                      <a:r>
                        <a:rPr lang="es-MX" sz="1100" b="1" baseline="0" dirty="0" smtClean="0">
                          <a:latin typeface="Mestiza" panose="00000500000000000000" pitchFamily="50" charset="0"/>
                        </a:rPr>
                        <a:t> Propósito.</a:t>
                      </a:r>
                      <a:r>
                        <a:rPr lang="es-MX" sz="1100" baseline="0" dirty="0" smtClean="0">
                          <a:latin typeface="Mestiza" panose="00000500000000000000" pitchFamily="50" charset="0"/>
                        </a:rPr>
                        <a:t> </a:t>
                      </a:r>
                      <a:r>
                        <a:rPr lang="es-MX" sz="1100" dirty="0" smtClean="0">
                          <a:latin typeface="Mestiza" panose="00000500000000000000" pitchFamily="50" charset="0"/>
                        </a:rPr>
                        <a:t>Promedio de quejas médicas no conciliadas bajo audiencia.</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819995"/>
                  </a:ext>
                </a:extLst>
              </a:tr>
              <a:tr h="573614">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Componente 1.</a:t>
                      </a:r>
                      <a:r>
                        <a:rPr lang="es-MX" sz="1100" dirty="0" smtClean="0">
                          <a:latin typeface="Mestiza" panose="00000500000000000000" pitchFamily="50" charset="0"/>
                        </a:rPr>
                        <a:t> Promedio de quejas médicas resueltas en CAMES.</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396893"/>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Componente 2.</a:t>
                      </a:r>
                      <a:r>
                        <a:rPr lang="es-MX" sz="1100" dirty="0" smtClean="0">
                          <a:latin typeface="Mestiza" panose="00000500000000000000" pitchFamily="50" charset="0"/>
                        </a:rPr>
                        <a:t> Promedio de dictámenes médicos institucionales emitidos por CAMES.</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935566"/>
                  </a:ext>
                </a:extLst>
              </a:tr>
              <a:tr h="573614">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Actividad 1.</a:t>
                      </a:r>
                      <a:r>
                        <a:rPr lang="es-MX" sz="1100" dirty="0" smtClean="0">
                          <a:latin typeface="Mestiza" panose="00000500000000000000" pitchFamily="50" charset="0"/>
                        </a:rPr>
                        <a:t> Promedio de inconformidades resueltas mediante orientación, gestión y/o asesoría especializada.</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192023"/>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a:t>
                      </a:r>
                      <a:r>
                        <a:rPr lang="es-MX" sz="1100" b="1" baseline="0" dirty="0" smtClean="0">
                          <a:latin typeface="Mestiza" panose="00000500000000000000" pitchFamily="50" charset="0"/>
                        </a:rPr>
                        <a:t> Actividad 2.</a:t>
                      </a:r>
                      <a:r>
                        <a:rPr lang="es-MX" sz="1100" baseline="0" dirty="0" smtClean="0">
                          <a:latin typeface="Mestiza" panose="00000500000000000000" pitchFamily="50" charset="0"/>
                        </a:rPr>
                        <a:t> </a:t>
                      </a:r>
                      <a:r>
                        <a:rPr lang="es-MX" sz="1100" dirty="0" smtClean="0">
                          <a:latin typeface="Mestiza" panose="00000500000000000000" pitchFamily="50" charset="0"/>
                        </a:rPr>
                        <a:t>Promedio de dictámenes médicos institucionales con resultados de buena práctica médica.</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4397770"/>
                  </a:ext>
                </a:extLst>
              </a:tr>
            </a:tbl>
          </a:graphicData>
        </a:graphic>
      </p:graphicFrame>
      <p:grpSp>
        <p:nvGrpSpPr>
          <p:cNvPr id="42" name="Grupo 41"/>
          <p:cNvGrpSpPr/>
          <p:nvPr/>
        </p:nvGrpSpPr>
        <p:grpSpPr>
          <a:xfrm>
            <a:off x="4987148" y="2904517"/>
            <a:ext cx="3743268" cy="3836851"/>
            <a:chOff x="4987148" y="2821282"/>
            <a:chExt cx="3743268" cy="3836851"/>
          </a:xfrm>
        </p:grpSpPr>
        <p:pic>
          <p:nvPicPr>
            <p:cNvPr id="12" name="Imagen 11"/>
            <p:cNvPicPr>
              <a:picLocks noChangeAspect="1"/>
            </p:cNvPicPr>
            <p:nvPr/>
          </p:nvPicPr>
          <p:blipFill>
            <a:blip r:embed="rId5"/>
            <a:stretch>
              <a:fillRect/>
            </a:stretch>
          </p:blipFill>
          <p:spPr>
            <a:xfrm>
              <a:off x="4987148" y="2821282"/>
              <a:ext cx="3743268" cy="725487"/>
            </a:xfrm>
            <a:prstGeom prst="rect">
              <a:avLst/>
            </a:prstGeom>
          </p:spPr>
        </p:pic>
        <p:pic>
          <p:nvPicPr>
            <p:cNvPr id="28" name="Imagen 27"/>
            <p:cNvPicPr>
              <a:picLocks noChangeAspect="1"/>
            </p:cNvPicPr>
            <p:nvPr/>
          </p:nvPicPr>
          <p:blipFill>
            <a:blip r:embed="rId6"/>
            <a:stretch>
              <a:fillRect/>
            </a:stretch>
          </p:blipFill>
          <p:spPr>
            <a:xfrm>
              <a:off x="4987148" y="4123057"/>
              <a:ext cx="3743268" cy="725487"/>
            </a:xfrm>
            <a:prstGeom prst="rect">
              <a:avLst/>
            </a:prstGeom>
          </p:spPr>
        </p:pic>
        <p:pic>
          <p:nvPicPr>
            <p:cNvPr id="32" name="Imagen 31"/>
            <p:cNvPicPr>
              <a:picLocks noChangeAspect="1"/>
            </p:cNvPicPr>
            <p:nvPr/>
          </p:nvPicPr>
          <p:blipFill>
            <a:blip r:embed="rId7"/>
            <a:stretch>
              <a:fillRect/>
            </a:stretch>
          </p:blipFill>
          <p:spPr>
            <a:xfrm>
              <a:off x="4987148" y="4733089"/>
              <a:ext cx="3743268" cy="719390"/>
            </a:xfrm>
            <a:prstGeom prst="rect">
              <a:avLst/>
            </a:prstGeom>
          </p:spPr>
        </p:pic>
        <p:pic>
          <p:nvPicPr>
            <p:cNvPr id="34" name="Imagen 33"/>
            <p:cNvPicPr>
              <a:picLocks noChangeAspect="1"/>
            </p:cNvPicPr>
            <p:nvPr/>
          </p:nvPicPr>
          <p:blipFill>
            <a:blip r:embed="rId8"/>
            <a:stretch>
              <a:fillRect/>
            </a:stretch>
          </p:blipFill>
          <p:spPr>
            <a:xfrm>
              <a:off x="4987148" y="5346169"/>
              <a:ext cx="3743268" cy="719390"/>
            </a:xfrm>
            <a:prstGeom prst="rect">
              <a:avLst/>
            </a:prstGeom>
          </p:spPr>
        </p:pic>
        <p:grpSp>
          <p:nvGrpSpPr>
            <p:cNvPr id="41" name="Grupo 40"/>
            <p:cNvGrpSpPr/>
            <p:nvPr/>
          </p:nvGrpSpPr>
          <p:grpSpPr>
            <a:xfrm>
              <a:off x="4987148" y="3466795"/>
              <a:ext cx="3743268" cy="725487"/>
              <a:chOff x="4987148" y="3466795"/>
              <a:chExt cx="3743268" cy="725487"/>
            </a:xfrm>
          </p:grpSpPr>
          <p:pic>
            <p:nvPicPr>
              <p:cNvPr id="10" name="Imagen 9"/>
              <p:cNvPicPr>
                <a:picLocks noChangeAspect="1"/>
              </p:cNvPicPr>
              <p:nvPr/>
            </p:nvPicPr>
            <p:blipFill>
              <a:blip r:embed="rId9"/>
              <a:stretch>
                <a:fillRect/>
              </a:stretch>
            </p:blipFill>
            <p:spPr>
              <a:xfrm>
                <a:off x="4987148" y="3466795"/>
                <a:ext cx="3743268" cy="725487"/>
              </a:xfrm>
              <a:prstGeom prst="rect">
                <a:avLst/>
              </a:prstGeom>
            </p:spPr>
          </p:pic>
          <p:sp>
            <p:nvSpPr>
              <p:cNvPr id="37" name="CuadroTexto 36"/>
              <p:cNvSpPr txBox="1"/>
              <p:nvPr/>
            </p:nvSpPr>
            <p:spPr>
              <a:xfrm>
                <a:off x="5508104" y="3802201"/>
                <a:ext cx="245580" cy="230832"/>
              </a:xfrm>
              <a:prstGeom prst="rect">
                <a:avLst/>
              </a:prstGeom>
              <a:noFill/>
            </p:spPr>
            <p:txBody>
              <a:bodyPr wrap="none" rtlCol="0">
                <a:spAutoFit/>
              </a:bodyPr>
              <a:lstStyle/>
              <a:p>
                <a:r>
                  <a:rPr lang="es-MX" sz="900" b="1" dirty="0" smtClean="0">
                    <a:solidFill>
                      <a:schemeClr val="bg1"/>
                    </a:solidFill>
                  </a:rPr>
                  <a:t>&lt;</a:t>
                </a:r>
                <a:endParaRPr lang="es-MX" sz="900" b="1" dirty="0">
                  <a:solidFill>
                    <a:schemeClr val="bg1"/>
                  </a:solidFill>
                </a:endParaRPr>
              </a:p>
            </p:txBody>
          </p:sp>
        </p:grpSp>
        <p:grpSp>
          <p:nvGrpSpPr>
            <p:cNvPr id="40" name="Grupo 39"/>
            <p:cNvGrpSpPr/>
            <p:nvPr/>
          </p:nvGrpSpPr>
          <p:grpSpPr>
            <a:xfrm>
              <a:off x="4987148" y="5938743"/>
              <a:ext cx="3743268" cy="719390"/>
              <a:chOff x="4987148" y="5938743"/>
              <a:chExt cx="3743268" cy="719390"/>
            </a:xfrm>
          </p:grpSpPr>
          <p:pic>
            <p:nvPicPr>
              <p:cNvPr id="36" name="Imagen 35"/>
              <p:cNvPicPr>
                <a:picLocks noChangeAspect="1"/>
              </p:cNvPicPr>
              <p:nvPr/>
            </p:nvPicPr>
            <p:blipFill>
              <a:blip r:embed="rId10"/>
              <a:stretch>
                <a:fillRect/>
              </a:stretch>
            </p:blipFill>
            <p:spPr>
              <a:xfrm>
                <a:off x="4987148" y="5938743"/>
                <a:ext cx="3743268" cy="719390"/>
              </a:xfrm>
              <a:prstGeom prst="rect">
                <a:avLst/>
              </a:prstGeom>
            </p:spPr>
          </p:pic>
          <p:sp>
            <p:nvSpPr>
              <p:cNvPr id="39" name="Rectángulo 38"/>
              <p:cNvSpPr/>
              <p:nvPr/>
            </p:nvSpPr>
            <p:spPr>
              <a:xfrm>
                <a:off x="5292080" y="6309320"/>
                <a:ext cx="14401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t>&gt;</a:t>
                </a:r>
                <a:endParaRPr lang="es-MX" sz="900" dirty="0"/>
              </a:p>
            </p:txBody>
          </p:sp>
        </p:grpSp>
      </p:grpSp>
    </p:spTree>
    <p:extLst>
      <p:ext uri="{BB962C8B-B14F-4D97-AF65-F5344CB8AC3E}">
        <p14:creationId xmlns:p14="http://schemas.microsoft.com/office/powerpoint/2010/main" val="1512777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8</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3851684331"/>
              </p:ext>
            </p:extLst>
          </p:nvPr>
        </p:nvGraphicFramePr>
        <p:xfrm>
          <a:off x="251520" y="1480904"/>
          <a:ext cx="8568952" cy="4122420"/>
        </p:xfrm>
        <a:graphic>
          <a:graphicData uri="http://schemas.openxmlformats.org/drawingml/2006/table">
            <a:tbl>
              <a:tblPr firstRow="1" bandRow="1">
                <a:effectLst/>
                <a:tableStyleId>{5C22544A-7EE6-4342-B048-85BDC9FD1C3A}</a:tableStyleId>
              </a:tblPr>
              <a:tblGrid>
                <a:gridCol w="8568952">
                  <a:extLst>
                    <a:ext uri="{9D8B030D-6E8A-4147-A177-3AD203B41FA5}">
                      <a16:colId xmlns:a16="http://schemas.microsoft.com/office/drawing/2014/main" val="20000"/>
                    </a:ext>
                  </a:extLst>
                </a:gridCol>
              </a:tblGrid>
              <a:tr h="252510">
                <a:tc>
                  <a:txBody>
                    <a:bodyPr/>
                    <a:lstStyle/>
                    <a:p>
                      <a:pPr marL="0" algn="ctr" defTabSz="914400" rtl="0" eaLnBrk="1" latinLnBrk="0" hangingPunct="1"/>
                      <a:r>
                        <a:rPr lang="es-MX" sz="1100" b="1" kern="1200" dirty="0" smtClean="0">
                          <a:solidFill>
                            <a:schemeClr val="tx1"/>
                          </a:solidFill>
                          <a:effectLst/>
                          <a:latin typeface="Mestiza" panose="00000500000000000000" pitchFamily="50" charset="0"/>
                          <a:ea typeface="+mn-ea"/>
                          <a:cs typeface="+mn-cs"/>
                        </a:rPr>
                        <a:t>Fortalezas</a:t>
                      </a:r>
                      <a:endParaRPr lang="es-MX" sz="1100" b="1" kern="1200" dirty="0">
                        <a:solidFill>
                          <a:schemeClr val="tx1"/>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2361296">
                <a:tc>
                  <a:txBody>
                    <a:bodyPr/>
                    <a:lstStyle/>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programa está vinculado a los objetivos y estrategias del PED Sinaloa 2017 – 2021.</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la MIR y sus fichas técnicas donde las metas de los indicadores están orientadas a impulsar el desempeño del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programa se encuentra alineado conforme a la Ley de Salud del Estado de Sinaloa.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Existen elementos metodológicos y de planeación que permiten diseñar, monitoreo, dar seguimiento, evaluar y rendir cuentas del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un plan estratégico que contempla los resultados que se quieren alcanzar, y los indicadores para medir el avance en el logro de sus resultados.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información sobre la población objetivo, que cubre 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programa alcanzó un 56.72% de cobertura en el ejercicio fiscal 2021.</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En la página web del CAMES se puede localizar la información de resultados principales del programa.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utilizan elementos metodológicos y normas que apoyan la información.</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Los procesos clave en la operación del programa coinciden con las actividades y metas de la MIR.</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el informe de anual de actividades realizadas en la CAMES.</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programa se lleva a cabo con gratuidad, imparcialidad, ética, justicia y confidencialidad. </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Los indicadores de Fin y Propósito cumplen con resultados satisfactorios, mismos que se encuentran vertidos en la MIR.</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325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9</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4057133500"/>
              </p:ext>
            </p:extLst>
          </p:nvPr>
        </p:nvGraphicFramePr>
        <p:xfrm>
          <a:off x="251520" y="1480905"/>
          <a:ext cx="8640960" cy="5065395"/>
        </p:xfrm>
        <a:graphic>
          <a:graphicData uri="http://schemas.openxmlformats.org/drawingml/2006/table">
            <a:tbl>
              <a:tblPr firstRow="1" bandRow="1">
                <a:effectLst/>
                <a:tableStyleId>{5C22544A-7EE6-4342-B048-85BDC9FD1C3A}</a:tableStyleId>
              </a:tblPr>
              <a:tblGrid>
                <a:gridCol w="8640960">
                  <a:extLst>
                    <a:ext uri="{9D8B030D-6E8A-4147-A177-3AD203B41FA5}">
                      <a16:colId xmlns:a16="http://schemas.microsoft.com/office/drawing/2014/main" val="20000"/>
                    </a:ext>
                  </a:extLst>
                </a:gridCol>
              </a:tblGrid>
              <a:tr h="228880">
                <a:tc>
                  <a:txBody>
                    <a:bodyPr/>
                    <a:lstStyle/>
                    <a:p>
                      <a:pPr marL="0" algn="ctr" defTabSz="914400" rtl="0" eaLnBrk="1" latinLnBrk="0" hangingPunct="1"/>
                      <a:r>
                        <a:rPr lang="es-MX" sz="1100" b="1" kern="1200" dirty="0" smtClean="0">
                          <a:solidFill>
                            <a:schemeClr val="tx1"/>
                          </a:solidFill>
                          <a:effectLst/>
                          <a:latin typeface="Mestiza" panose="00000500000000000000" pitchFamily="50" charset="0"/>
                          <a:ea typeface="+mn-ea"/>
                          <a:cs typeface="+mn-cs"/>
                        </a:rPr>
                        <a:t>Oportunidades</a:t>
                      </a:r>
                      <a:endParaRPr lang="es-MX" sz="1100" b="1" kern="1200" dirty="0">
                        <a:solidFill>
                          <a:schemeClr val="tx1"/>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3262661638"/>
                  </a:ext>
                </a:extLst>
              </a:tr>
              <a:tr h="1908000">
                <a:tc>
                  <a:txBody>
                    <a:bodyPr/>
                    <a:lstStyle/>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tiene identificado el problema que busca resolver, mismo que se encuentra identificado en el árbol del problema del programa y en el PSS 2020 – 2024 derivado del PND 2019 – 2024.</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Se cuenta con la NOM-004-SSA3-2012, del expediente clínico.</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se encuentra alineado conforme a la Ley General de Salud.</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se encuentra vinculado con los Objetivos del Desarrollo Sostenible.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El programa utiliza sistemas de captura y análisis de la información.</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Capacitaciones constantes al personal.</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Reducción de tiempo procesal.</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Resolución de asuntos.</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Difusión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Realizar los procesos de manera voluntaria.</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6325427"/>
                  </a:ext>
                </a:extLst>
              </a:tr>
              <a:tr h="228880">
                <a:tc>
                  <a:txBody>
                    <a:bodyPr/>
                    <a:lstStyle/>
                    <a:p>
                      <a:pPr marL="0" algn="ctr" defTabSz="914400" rtl="0" eaLnBrk="1" latinLnBrk="0" hangingPunct="1"/>
                      <a:r>
                        <a:rPr lang="es-MX" sz="1100" b="1" kern="1200" dirty="0" smtClean="0">
                          <a:solidFill>
                            <a:schemeClr val="tx1"/>
                          </a:solidFill>
                          <a:effectLst/>
                          <a:latin typeface="Mestiza" panose="00000500000000000000" pitchFamily="50" charset="0"/>
                          <a:ea typeface="+mn-ea"/>
                          <a:cs typeface="+mn-cs"/>
                        </a:rPr>
                        <a:t>Debilidades</a:t>
                      </a:r>
                      <a:endParaRPr lang="es-MX" sz="1100" b="1" kern="1200" dirty="0">
                        <a:solidFill>
                          <a:schemeClr val="tx1"/>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4135658572"/>
                  </a:ext>
                </a:extLst>
              </a:tr>
              <a:tr h="972000">
                <a:tc>
                  <a:txBody>
                    <a:bodyPr/>
                    <a:lstStyle/>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Falta de un diagnóstico del problema que atiende 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Recursos humanos y financieros insuficientes.</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Infraestructura insuficiente.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Recurso tecnológico insuficiente.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Accesibilidad física inadecuada.</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708906"/>
                  </a:ext>
                </a:extLst>
              </a:tr>
              <a:tr h="228880">
                <a:tc>
                  <a:txBody>
                    <a:bodyPr/>
                    <a:lstStyle/>
                    <a:p>
                      <a:pPr marL="0" algn="ctr" defTabSz="914400" rtl="0" eaLnBrk="1" latinLnBrk="0" hangingPunct="1"/>
                      <a:r>
                        <a:rPr lang="es-MX" sz="1100" b="1" kern="1200" dirty="0" smtClean="0">
                          <a:solidFill>
                            <a:schemeClr val="tx1"/>
                          </a:solidFill>
                          <a:effectLst/>
                          <a:latin typeface="Mestiza" panose="00000500000000000000" pitchFamily="50" charset="0"/>
                          <a:ea typeface="+mn-ea"/>
                          <a:cs typeface="+mn-cs"/>
                        </a:rPr>
                        <a:t>Amenazas</a:t>
                      </a:r>
                      <a:endParaRPr lang="es-MX" sz="1100" b="1" kern="1200" dirty="0">
                        <a:solidFill>
                          <a:schemeClr val="tx1"/>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972000">
                <a:tc>
                  <a:txBody>
                    <a:bodyPr/>
                    <a:lstStyle/>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Falta de un diagnóstico del problema que atiende 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Falta de interés de los usuarios.</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Deserción del personal.</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Atención insuficiente.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Falta de recursos didácticos.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6789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FORME. Asistencia Alimentaria (Despensas y Desayunos Escola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Asistencia Alimentaria (Despensas y Desayunos Escolares)</Template>
  <TotalTime>7111</TotalTime>
  <Words>1815</Words>
  <Application>Microsoft Office PowerPoint</Application>
  <PresentationFormat>Presentación en pantalla (4:3)</PresentationFormat>
  <Paragraphs>200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Mestiza</vt:lpstr>
      <vt:lpstr>Times New Roman</vt:lpstr>
      <vt:lpstr>Wingdings</vt:lpstr>
      <vt:lpstr>INFORME. Asistencia Alimentaria (Despensas y Desayunos Escolares)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Arbitraje Médico</dc:title>
  <dc:creator>CLSinaloa</dc:creator>
  <cp:lastModifiedBy>Lenovo</cp:lastModifiedBy>
  <cp:revision>266</cp:revision>
  <dcterms:created xsi:type="dcterms:W3CDTF">2020-02-21T23:32:07Z</dcterms:created>
  <dcterms:modified xsi:type="dcterms:W3CDTF">2022-12-09T20:25:42Z</dcterms:modified>
</cp:coreProperties>
</file>